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8" r:id="rId2"/>
    <p:sldId id="464" r:id="rId3"/>
    <p:sldId id="314" r:id="rId4"/>
    <p:sldId id="316" r:id="rId5"/>
    <p:sldId id="298" r:id="rId6"/>
    <p:sldId id="262" r:id="rId7"/>
    <p:sldId id="425" r:id="rId8"/>
    <p:sldId id="259" r:id="rId9"/>
    <p:sldId id="308" r:id="rId10"/>
    <p:sldId id="325" r:id="rId11"/>
    <p:sldId id="319" r:id="rId12"/>
    <p:sldId id="404" r:id="rId13"/>
    <p:sldId id="405" r:id="rId14"/>
    <p:sldId id="407" r:id="rId15"/>
    <p:sldId id="406" r:id="rId16"/>
    <p:sldId id="427" r:id="rId17"/>
    <p:sldId id="463" r:id="rId18"/>
    <p:sldId id="309" r:id="rId19"/>
    <p:sldId id="321" r:id="rId20"/>
    <p:sldId id="304" r:id="rId21"/>
    <p:sldId id="426" r:id="rId22"/>
    <p:sldId id="428" r:id="rId23"/>
    <p:sldId id="429" r:id="rId24"/>
    <p:sldId id="432" r:id="rId25"/>
    <p:sldId id="434" r:id="rId26"/>
    <p:sldId id="435" r:id="rId27"/>
    <p:sldId id="436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6" r:id="rId37"/>
    <p:sldId id="457" r:id="rId38"/>
    <p:sldId id="454" r:id="rId39"/>
    <p:sldId id="458" r:id="rId40"/>
    <p:sldId id="455" r:id="rId41"/>
    <p:sldId id="459" r:id="rId42"/>
    <p:sldId id="460" r:id="rId43"/>
    <p:sldId id="465" r:id="rId44"/>
    <p:sldId id="466" r:id="rId45"/>
    <p:sldId id="461" r:id="rId46"/>
    <p:sldId id="462" r:id="rId47"/>
    <p:sldId id="328" r:id="rId48"/>
  </p:sldIdLst>
  <p:sldSz cx="9144000" cy="5715000" type="screen16x1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095"/>
    <a:srgbClr val="181F6B"/>
    <a:srgbClr val="FAF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143" d="100"/>
          <a:sy n="143" d="100"/>
        </p:scale>
        <p:origin x="760" y="19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36EB6-0BD3-4910-A865-4786B13798B9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611183A-BED7-4285-A557-06B88A85E38E}">
      <dgm:prSet phldrT="[Metin]"/>
      <dgm:spPr/>
      <dgm:t>
        <a:bodyPr/>
        <a:lstStyle/>
        <a:p>
          <a:r>
            <a:rPr lang="tr-TR" dirty="0"/>
            <a:t>PUKÖ</a:t>
          </a:r>
        </a:p>
      </dgm:t>
    </dgm:pt>
    <dgm:pt modelId="{98303BFB-FB46-40D0-848F-F1AB54B62187}" type="parTrans" cxnId="{177F972E-5C1E-44F3-8593-EA1377FFAB79}">
      <dgm:prSet/>
      <dgm:spPr/>
      <dgm:t>
        <a:bodyPr/>
        <a:lstStyle/>
        <a:p>
          <a:endParaRPr lang="tr-TR"/>
        </a:p>
      </dgm:t>
    </dgm:pt>
    <dgm:pt modelId="{68F2893B-2CAF-461A-AFA6-AF97F057A78E}" type="sibTrans" cxnId="{177F972E-5C1E-44F3-8593-EA1377FFAB79}">
      <dgm:prSet/>
      <dgm:spPr/>
      <dgm:t>
        <a:bodyPr/>
        <a:lstStyle/>
        <a:p>
          <a:endParaRPr lang="tr-TR"/>
        </a:p>
      </dgm:t>
    </dgm:pt>
    <dgm:pt modelId="{C9264B3E-5523-46A3-807C-8F172BE9ED5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BCBC1C39-C52E-4D94-999F-C8E93C63B427}" type="parTrans" cxnId="{A37F01A7-A86C-4F35-88CB-4FDA6B383E16}">
      <dgm:prSet/>
      <dgm:spPr/>
      <dgm:t>
        <a:bodyPr/>
        <a:lstStyle/>
        <a:p>
          <a:endParaRPr lang="tr-TR"/>
        </a:p>
      </dgm:t>
    </dgm:pt>
    <dgm:pt modelId="{6AAC990B-15C0-44DC-8971-6AF176A60514}" type="sibTrans" cxnId="{A37F01A7-A86C-4F35-88CB-4FDA6B383E16}">
      <dgm:prSet/>
      <dgm:spPr/>
      <dgm:t>
        <a:bodyPr/>
        <a:lstStyle/>
        <a:p>
          <a:endParaRPr lang="tr-TR"/>
        </a:p>
      </dgm:t>
    </dgm:pt>
    <dgm:pt modelId="{FF007F64-50DC-4A21-A5E9-9302158B5631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9DE1BF5E-E254-4C96-A215-FB1A80AF44FD}" type="parTrans" cxnId="{C8740D03-C2CB-4B3B-8A0D-2EB452B4A5DA}">
      <dgm:prSet/>
      <dgm:spPr/>
      <dgm:t>
        <a:bodyPr/>
        <a:lstStyle/>
        <a:p>
          <a:endParaRPr lang="tr-TR"/>
        </a:p>
      </dgm:t>
    </dgm:pt>
    <dgm:pt modelId="{CE4A7619-2B0A-4263-8074-C3B5F8C46B46}" type="sibTrans" cxnId="{C8740D03-C2CB-4B3B-8A0D-2EB452B4A5DA}">
      <dgm:prSet/>
      <dgm:spPr/>
      <dgm:t>
        <a:bodyPr/>
        <a:lstStyle/>
        <a:p>
          <a:endParaRPr lang="tr-TR"/>
        </a:p>
      </dgm:t>
    </dgm:pt>
    <dgm:pt modelId="{D90DD0CB-1F6B-400E-97CA-7960B172640A}">
      <dgm:prSet phldrT="[Metin]"/>
      <dgm:spPr/>
      <dgm:t>
        <a:bodyPr/>
        <a:lstStyle/>
        <a:p>
          <a:r>
            <a:rPr lang="tr-TR" dirty="0"/>
            <a:t>KONTROL ET</a:t>
          </a:r>
        </a:p>
      </dgm:t>
    </dgm:pt>
    <dgm:pt modelId="{B059EA43-180E-4074-A2A9-B8D144C915DE}" type="parTrans" cxnId="{64562FB5-E02D-4BA0-AECA-CF44278BDEC0}">
      <dgm:prSet/>
      <dgm:spPr/>
      <dgm:t>
        <a:bodyPr/>
        <a:lstStyle/>
        <a:p>
          <a:endParaRPr lang="tr-TR"/>
        </a:p>
      </dgm:t>
    </dgm:pt>
    <dgm:pt modelId="{60D530F4-DB12-4FC6-BB60-3551834B2314}" type="sibTrans" cxnId="{64562FB5-E02D-4BA0-AECA-CF44278BDEC0}">
      <dgm:prSet/>
      <dgm:spPr/>
      <dgm:t>
        <a:bodyPr/>
        <a:lstStyle/>
        <a:p>
          <a:endParaRPr lang="tr-TR"/>
        </a:p>
      </dgm:t>
    </dgm:pt>
    <dgm:pt modelId="{DF159EC8-20CA-4D66-83EE-1F8C1D807CB5}">
      <dgm:prSet phldrT="[Metin]"/>
      <dgm:spPr/>
      <dgm:t>
        <a:bodyPr/>
        <a:lstStyle/>
        <a:p>
          <a:r>
            <a:rPr lang="tr-TR" dirty="0"/>
            <a:t>ÖNLEM AL</a:t>
          </a:r>
        </a:p>
      </dgm:t>
    </dgm:pt>
    <dgm:pt modelId="{E377264D-3ACB-40A2-AB8B-540D4F492C7E}" type="parTrans" cxnId="{223C116C-52EA-43CB-8AAD-79AF037D0757}">
      <dgm:prSet/>
      <dgm:spPr/>
      <dgm:t>
        <a:bodyPr/>
        <a:lstStyle/>
        <a:p>
          <a:endParaRPr lang="tr-TR"/>
        </a:p>
      </dgm:t>
    </dgm:pt>
    <dgm:pt modelId="{525BC742-F8A9-48A5-B080-6BC794409F58}" type="sibTrans" cxnId="{223C116C-52EA-43CB-8AAD-79AF037D0757}">
      <dgm:prSet/>
      <dgm:spPr/>
      <dgm:t>
        <a:bodyPr/>
        <a:lstStyle/>
        <a:p>
          <a:endParaRPr lang="tr-TR"/>
        </a:p>
      </dgm:t>
    </dgm:pt>
    <dgm:pt modelId="{520864B0-729A-4820-BC56-98233312C997}" type="pres">
      <dgm:prSet presAssocID="{AA236EB6-0BD3-4910-A865-4786B13798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A93EF3-4963-40E8-8F59-4260543FAD2D}" type="pres">
      <dgm:prSet presAssocID="{5611183A-BED7-4285-A557-06B88A85E38E}" presName="centerShape" presStyleLbl="node0" presStyleIdx="0" presStyleCnt="1"/>
      <dgm:spPr/>
    </dgm:pt>
    <dgm:pt modelId="{340F0518-6F7E-432E-9C74-CCE776FEBB8A}" type="pres">
      <dgm:prSet presAssocID="{C9264B3E-5523-46A3-807C-8F172BE9ED50}" presName="node" presStyleLbl="node1" presStyleIdx="0" presStyleCnt="4">
        <dgm:presLayoutVars>
          <dgm:bulletEnabled val="1"/>
        </dgm:presLayoutVars>
      </dgm:prSet>
      <dgm:spPr/>
    </dgm:pt>
    <dgm:pt modelId="{C2CF1E9E-474A-4EAC-A487-98ED952391F2}" type="pres">
      <dgm:prSet presAssocID="{C9264B3E-5523-46A3-807C-8F172BE9ED50}" presName="dummy" presStyleCnt="0"/>
      <dgm:spPr/>
    </dgm:pt>
    <dgm:pt modelId="{3F7C745A-0311-4DDF-8F2E-813E84DF87FA}" type="pres">
      <dgm:prSet presAssocID="{6AAC990B-15C0-44DC-8971-6AF176A60514}" presName="sibTrans" presStyleLbl="sibTrans2D1" presStyleIdx="0" presStyleCnt="4"/>
      <dgm:spPr/>
    </dgm:pt>
    <dgm:pt modelId="{E7F82A51-6CB0-4F9B-A16A-16CC3A39ABB4}" type="pres">
      <dgm:prSet presAssocID="{FF007F64-50DC-4A21-A5E9-9302158B5631}" presName="node" presStyleLbl="node1" presStyleIdx="1" presStyleCnt="4">
        <dgm:presLayoutVars>
          <dgm:bulletEnabled val="1"/>
        </dgm:presLayoutVars>
      </dgm:prSet>
      <dgm:spPr/>
    </dgm:pt>
    <dgm:pt modelId="{727D72BC-EB28-44FF-A126-D85FDCD1095C}" type="pres">
      <dgm:prSet presAssocID="{FF007F64-50DC-4A21-A5E9-9302158B5631}" presName="dummy" presStyleCnt="0"/>
      <dgm:spPr/>
    </dgm:pt>
    <dgm:pt modelId="{B281F413-021C-4098-A912-ADDA6C918B56}" type="pres">
      <dgm:prSet presAssocID="{CE4A7619-2B0A-4263-8074-C3B5F8C46B46}" presName="sibTrans" presStyleLbl="sibTrans2D1" presStyleIdx="1" presStyleCnt="4"/>
      <dgm:spPr/>
    </dgm:pt>
    <dgm:pt modelId="{DBCFA525-3F97-4F2D-93FE-C9C8E48101DB}" type="pres">
      <dgm:prSet presAssocID="{D90DD0CB-1F6B-400E-97CA-7960B172640A}" presName="node" presStyleLbl="node1" presStyleIdx="2" presStyleCnt="4">
        <dgm:presLayoutVars>
          <dgm:bulletEnabled val="1"/>
        </dgm:presLayoutVars>
      </dgm:prSet>
      <dgm:spPr/>
    </dgm:pt>
    <dgm:pt modelId="{F42CB990-91EE-4C4B-9B04-6E38DD0131BA}" type="pres">
      <dgm:prSet presAssocID="{D90DD0CB-1F6B-400E-97CA-7960B172640A}" presName="dummy" presStyleCnt="0"/>
      <dgm:spPr/>
    </dgm:pt>
    <dgm:pt modelId="{4170963A-5D7D-4686-8E1E-2B092984FA09}" type="pres">
      <dgm:prSet presAssocID="{60D530F4-DB12-4FC6-BB60-3551834B2314}" presName="sibTrans" presStyleLbl="sibTrans2D1" presStyleIdx="2" presStyleCnt="4"/>
      <dgm:spPr/>
    </dgm:pt>
    <dgm:pt modelId="{D3FC4815-0630-4C96-B8E3-3A4BB485871C}" type="pres">
      <dgm:prSet presAssocID="{DF159EC8-20CA-4D66-83EE-1F8C1D807CB5}" presName="node" presStyleLbl="node1" presStyleIdx="3" presStyleCnt="4">
        <dgm:presLayoutVars>
          <dgm:bulletEnabled val="1"/>
        </dgm:presLayoutVars>
      </dgm:prSet>
      <dgm:spPr/>
    </dgm:pt>
    <dgm:pt modelId="{D9A5B436-8D60-414D-A2C4-8A3D1EAE5221}" type="pres">
      <dgm:prSet presAssocID="{DF159EC8-20CA-4D66-83EE-1F8C1D807CB5}" presName="dummy" presStyleCnt="0"/>
      <dgm:spPr/>
    </dgm:pt>
    <dgm:pt modelId="{0A91BC02-2B46-4155-BA3D-03B27C3DFC2F}" type="pres">
      <dgm:prSet presAssocID="{525BC742-F8A9-48A5-B080-6BC794409F58}" presName="sibTrans" presStyleLbl="sibTrans2D1" presStyleIdx="3" presStyleCnt="4"/>
      <dgm:spPr/>
    </dgm:pt>
  </dgm:ptLst>
  <dgm:cxnLst>
    <dgm:cxn modelId="{C8740D03-C2CB-4B3B-8A0D-2EB452B4A5DA}" srcId="{5611183A-BED7-4285-A557-06B88A85E38E}" destId="{FF007F64-50DC-4A21-A5E9-9302158B5631}" srcOrd="1" destOrd="0" parTransId="{9DE1BF5E-E254-4C96-A215-FB1A80AF44FD}" sibTransId="{CE4A7619-2B0A-4263-8074-C3B5F8C46B46}"/>
    <dgm:cxn modelId="{AF8A1624-5C9B-456A-AF25-B4152C4BCAC7}" type="presOf" srcId="{DF159EC8-20CA-4D66-83EE-1F8C1D807CB5}" destId="{D3FC4815-0630-4C96-B8E3-3A4BB485871C}" srcOrd="0" destOrd="0" presId="urn:microsoft.com/office/officeart/2005/8/layout/radial6"/>
    <dgm:cxn modelId="{177F972E-5C1E-44F3-8593-EA1377FFAB79}" srcId="{AA236EB6-0BD3-4910-A865-4786B13798B9}" destId="{5611183A-BED7-4285-A557-06B88A85E38E}" srcOrd="0" destOrd="0" parTransId="{98303BFB-FB46-40D0-848F-F1AB54B62187}" sibTransId="{68F2893B-2CAF-461A-AFA6-AF97F057A78E}"/>
    <dgm:cxn modelId="{9F717E33-6D4E-4B56-8F75-63D9161086E3}" type="presOf" srcId="{FF007F64-50DC-4A21-A5E9-9302158B5631}" destId="{E7F82A51-6CB0-4F9B-A16A-16CC3A39ABB4}" srcOrd="0" destOrd="0" presId="urn:microsoft.com/office/officeart/2005/8/layout/radial6"/>
    <dgm:cxn modelId="{53E6C141-59B2-48B4-A9F2-86DBE592F89E}" type="presOf" srcId="{6AAC990B-15C0-44DC-8971-6AF176A60514}" destId="{3F7C745A-0311-4DDF-8F2E-813E84DF87FA}" srcOrd="0" destOrd="0" presId="urn:microsoft.com/office/officeart/2005/8/layout/radial6"/>
    <dgm:cxn modelId="{3F0AD157-FBCA-467E-9473-809C8A5A8FCD}" type="presOf" srcId="{AA236EB6-0BD3-4910-A865-4786B13798B9}" destId="{520864B0-729A-4820-BC56-98233312C997}" srcOrd="0" destOrd="0" presId="urn:microsoft.com/office/officeart/2005/8/layout/radial6"/>
    <dgm:cxn modelId="{223C116C-52EA-43CB-8AAD-79AF037D0757}" srcId="{5611183A-BED7-4285-A557-06B88A85E38E}" destId="{DF159EC8-20CA-4D66-83EE-1F8C1D807CB5}" srcOrd="3" destOrd="0" parTransId="{E377264D-3ACB-40A2-AB8B-540D4F492C7E}" sibTransId="{525BC742-F8A9-48A5-B080-6BC794409F58}"/>
    <dgm:cxn modelId="{98AA3875-56B3-4618-8D00-3594D51B2CEF}" type="presOf" srcId="{CE4A7619-2B0A-4263-8074-C3B5F8C46B46}" destId="{B281F413-021C-4098-A912-ADDA6C918B56}" srcOrd="0" destOrd="0" presId="urn:microsoft.com/office/officeart/2005/8/layout/radial6"/>
    <dgm:cxn modelId="{2AFF2E89-1FCD-4290-884E-1D1AD0DC9968}" type="presOf" srcId="{525BC742-F8A9-48A5-B080-6BC794409F58}" destId="{0A91BC02-2B46-4155-BA3D-03B27C3DFC2F}" srcOrd="0" destOrd="0" presId="urn:microsoft.com/office/officeart/2005/8/layout/radial6"/>
    <dgm:cxn modelId="{A37F01A7-A86C-4F35-88CB-4FDA6B383E16}" srcId="{5611183A-BED7-4285-A557-06B88A85E38E}" destId="{C9264B3E-5523-46A3-807C-8F172BE9ED50}" srcOrd="0" destOrd="0" parTransId="{BCBC1C39-C52E-4D94-999F-C8E93C63B427}" sibTransId="{6AAC990B-15C0-44DC-8971-6AF176A60514}"/>
    <dgm:cxn modelId="{768870AC-B364-4A21-8B17-F06A3EF97CDB}" type="presOf" srcId="{C9264B3E-5523-46A3-807C-8F172BE9ED50}" destId="{340F0518-6F7E-432E-9C74-CCE776FEBB8A}" srcOrd="0" destOrd="0" presId="urn:microsoft.com/office/officeart/2005/8/layout/radial6"/>
    <dgm:cxn modelId="{64562FB5-E02D-4BA0-AECA-CF44278BDEC0}" srcId="{5611183A-BED7-4285-A557-06B88A85E38E}" destId="{D90DD0CB-1F6B-400E-97CA-7960B172640A}" srcOrd="2" destOrd="0" parTransId="{B059EA43-180E-4074-A2A9-B8D144C915DE}" sibTransId="{60D530F4-DB12-4FC6-BB60-3551834B2314}"/>
    <dgm:cxn modelId="{88A4B6EA-138D-4153-985E-3604974DEC68}" type="presOf" srcId="{D90DD0CB-1F6B-400E-97CA-7960B172640A}" destId="{DBCFA525-3F97-4F2D-93FE-C9C8E48101DB}" srcOrd="0" destOrd="0" presId="urn:microsoft.com/office/officeart/2005/8/layout/radial6"/>
    <dgm:cxn modelId="{C6BCBBEA-6529-48AE-8919-0D847D194B9B}" type="presOf" srcId="{5611183A-BED7-4285-A557-06B88A85E38E}" destId="{C1A93EF3-4963-40E8-8F59-4260543FAD2D}" srcOrd="0" destOrd="0" presId="urn:microsoft.com/office/officeart/2005/8/layout/radial6"/>
    <dgm:cxn modelId="{BE1FC3F8-443C-41D8-BE9C-1F8ECD6C6FCE}" type="presOf" srcId="{60D530F4-DB12-4FC6-BB60-3551834B2314}" destId="{4170963A-5D7D-4686-8E1E-2B092984FA09}" srcOrd="0" destOrd="0" presId="urn:microsoft.com/office/officeart/2005/8/layout/radial6"/>
    <dgm:cxn modelId="{0C3CE434-3C3E-4B10-8F08-1211359058DE}" type="presParOf" srcId="{520864B0-729A-4820-BC56-98233312C997}" destId="{C1A93EF3-4963-40E8-8F59-4260543FAD2D}" srcOrd="0" destOrd="0" presId="urn:microsoft.com/office/officeart/2005/8/layout/radial6"/>
    <dgm:cxn modelId="{E3F6DB05-28C5-4516-8938-D10D71CDAE37}" type="presParOf" srcId="{520864B0-729A-4820-BC56-98233312C997}" destId="{340F0518-6F7E-432E-9C74-CCE776FEBB8A}" srcOrd="1" destOrd="0" presId="urn:microsoft.com/office/officeart/2005/8/layout/radial6"/>
    <dgm:cxn modelId="{DCD9B122-6180-479B-B299-1C7DC95930B5}" type="presParOf" srcId="{520864B0-729A-4820-BC56-98233312C997}" destId="{C2CF1E9E-474A-4EAC-A487-98ED952391F2}" srcOrd="2" destOrd="0" presId="urn:microsoft.com/office/officeart/2005/8/layout/radial6"/>
    <dgm:cxn modelId="{A4F1FEC0-ADE8-4D96-9D6A-F31C1F361D39}" type="presParOf" srcId="{520864B0-729A-4820-BC56-98233312C997}" destId="{3F7C745A-0311-4DDF-8F2E-813E84DF87FA}" srcOrd="3" destOrd="0" presId="urn:microsoft.com/office/officeart/2005/8/layout/radial6"/>
    <dgm:cxn modelId="{C810B8AA-69C7-4D5F-9AC9-D8A7324FB5E4}" type="presParOf" srcId="{520864B0-729A-4820-BC56-98233312C997}" destId="{E7F82A51-6CB0-4F9B-A16A-16CC3A39ABB4}" srcOrd="4" destOrd="0" presId="urn:microsoft.com/office/officeart/2005/8/layout/radial6"/>
    <dgm:cxn modelId="{63CBFC98-EF1B-4819-AC09-2EBCE2F6B7B4}" type="presParOf" srcId="{520864B0-729A-4820-BC56-98233312C997}" destId="{727D72BC-EB28-44FF-A126-D85FDCD1095C}" srcOrd="5" destOrd="0" presId="urn:microsoft.com/office/officeart/2005/8/layout/radial6"/>
    <dgm:cxn modelId="{1770F968-2500-4D33-92A5-F26A779FB9F9}" type="presParOf" srcId="{520864B0-729A-4820-BC56-98233312C997}" destId="{B281F413-021C-4098-A912-ADDA6C918B56}" srcOrd="6" destOrd="0" presId="urn:microsoft.com/office/officeart/2005/8/layout/radial6"/>
    <dgm:cxn modelId="{F9E07721-FF93-4E54-A612-EDAEB5B345FD}" type="presParOf" srcId="{520864B0-729A-4820-BC56-98233312C997}" destId="{DBCFA525-3F97-4F2D-93FE-C9C8E48101DB}" srcOrd="7" destOrd="0" presId="urn:microsoft.com/office/officeart/2005/8/layout/radial6"/>
    <dgm:cxn modelId="{F4862FDD-BDEF-4816-A219-D83D1801C1C7}" type="presParOf" srcId="{520864B0-729A-4820-BC56-98233312C997}" destId="{F42CB990-91EE-4C4B-9B04-6E38DD0131BA}" srcOrd="8" destOrd="0" presId="urn:microsoft.com/office/officeart/2005/8/layout/radial6"/>
    <dgm:cxn modelId="{2E1BF290-E74E-42AF-AF74-D22399BD866C}" type="presParOf" srcId="{520864B0-729A-4820-BC56-98233312C997}" destId="{4170963A-5D7D-4686-8E1E-2B092984FA09}" srcOrd="9" destOrd="0" presId="urn:microsoft.com/office/officeart/2005/8/layout/radial6"/>
    <dgm:cxn modelId="{7307EDAD-8DCE-4E9B-BBB3-94D07B1E3F6B}" type="presParOf" srcId="{520864B0-729A-4820-BC56-98233312C997}" destId="{D3FC4815-0630-4C96-B8E3-3A4BB485871C}" srcOrd="10" destOrd="0" presId="urn:microsoft.com/office/officeart/2005/8/layout/radial6"/>
    <dgm:cxn modelId="{46E5A00C-797E-463F-807C-96239E45838D}" type="presParOf" srcId="{520864B0-729A-4820-BC56-98233312C997}" destId="{D9A5B436-8D60-414D-A2C4-8A3D1EAE5221}" srcOrd="11" destOrd="0" presId="urn:microsoft.com/office/officeart/2005/8/layout/radial6"/>
    <dgm:cxn modelId="{9807DF30-EF4D-436D-87C9-1169846D5699}" type="presParOf" srcId="{520864B0-729A-4820-BC56-98233312C997}" destId="{0A91BC02-2B46-4155-BA3D-03B27C3DFC2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36EB6-0BD3-4910-A865-4786B13798B9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5611183A-BED7-4285-A557-06B88A85E38E}">
      <dgm:prSet phldrT="[Metin]"/>
      <dgm:spPr/>
      <dgm:t>
        <a:bodyPr/>
        <a:lstStyle/>
        <a:p>
          <a:r>
            <a:rPr lang="tr-TR" dirty="0"/>
            <a:t>PUKÖ</a:t>
          </a:r>
        </a:p>
      </dgm:t>
    </dgm:pt>
    <dgm:pt modelId="{98303BFB-FB46-40D0-848F-F1AB54B62187}" type="parTrans" cxnId="{177F972E-5C1E-44F3-8593-EA1377FFAB79}">
      <dgm:prSet/>
      <dgm:spPr/>
      <dgm:t>
        <a:bodyPr/>
        <a:lstStyle/>
        <a:p>
          <a:endParaRPr lang="tr-TR"/>
        </a:p>
      </dgm:t>
    </dgm:pt>
    <dgm:pt modelId="{68F2893B-2CAF-461A-AFA6-AF97F057A78E}" type="sibTrans" cxnId="{177F972E-5C1E-44F3-8593-EA1377FFAB79}">
      <dgm:prSet/>
      <dgm:spPr/>
      <dgm:t>
        <a:bodyPr/>
        <a:lstStyle/>
        <a:p>
          <a:endParaRPr lang="tr-TR"/>
        </a:p>
      </dgm:t>
    </dgm:pt>
    <dgm:pt modelId="{C9264B3E-5523-46A3-807C-8F172BE9ED5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BCBC1C39-C52E-4D94-999F-C8E93C63B427}" type="parTrans" cxnId="{A37F01A7-A86C-4F35-88CB-4FDA6B383E16}">
      <dgm:prSet/>
      <dgm:spPr/>
      <dgm:t>
        <a:bodyPr/>
        <a:lstStyle/>
        <a:p>
          <a:endParaRPr lang="tr-TR"/>
        </a:p>
      </dgm:t>
    </dgm:pt>
    <dgm:pt modelId="{6AAC990B-15C0-44DC-8971-6AF176A60514}" type="sibTrans" cxnId="{A37F01A7-A86C-4F35-88CB-4FDA6B383E16}">
      <dgm:prSet/>
      <dgm:spPr/>
      <dgm:t>
        <a:bodyPr/>
        <a:lstStyle/>
        <a:p>
          <a:endParaRPr lang="tr-TR"/>
        </a:p>
      </dgm:t>
    </dgm:pt>
    <dgm:pt modelId="{FF007F64-50DC-4A21-A5E9-9302158B5631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9DE1BF5E-E254-4C96-A215-FB1A80AF44FD}" type="parTrans" cxnId="{C8740D03-C2CB-4B3B-8A0D-2EB452B4A5DA}">
      <dgm:prSet/>
      <dgm:spPr/>
      <dgm:t>
        <a:bodyPr/>
        <a:lstStyle/>
        <a:p>
          <a:endParaRPr lang="tr-TR"/>
        </a:p>
      </dgm:t>
    </dgm:pt>
    <dgm:pt modelId="{CE4A7619-2B0A-4263-8074-C3B5F8C46B46}" type="sibTrans" cxnId="{C8740D03-C2CB-4B3B-8A0D-2EB452B4A5DA}">
      <dgm:prSet/>
      <dgm:spPr/>
      <dgm:t>
        <a:bodyPr/>
        <a:lstStyle/>
        <a:p>
          <a:endParaRPr lang="tr-TR"/>
        </a:p>
      </dgm:t>
    </dgm:pt>
    <dgm:pt modelId="{D90DD0CB-1F6B-400E-97CA-7960B172640A}">
      <dgm:prSet phldrT="[Metin]"/>
      <dgm:spPr/>
      <dgm:t>
        <a:bodyPr/>
        <a:lstStyle/>
        <a:p>
          <a:r>
            <a:rPr lang="tr-TR" dirty="0"/>
            <a:t>KONTROL ET</a:t>
          </a:r>
        </a:p>
      </dgm:t>
    </dgm:pt>
    <dgm:pt modelId="{B059EA43-180E-4074-A2A9-B8D144C915DE}" type="parTrans" cxnId="{64562FB5-E02D-4BA0-AECA-CF44278BDEC0}">
      <dgm:prSet/>
      <dgm:spPr/>
      <dgm:t>
        <a:bodyPr/>
        <a:lstStyle/>
        <a:p>
          <a:endParaRPr lang="tr-TR"/>
        </a:p>
      </dgm:t>
    </dgm:pt>
    <dgm:pt modelId="{60D530F4-DB12-4FC6-BB60-3551834B2314}" type="sibTrans" cxnId="{64562FB5-E02D-4BA0-AECA-CF44278BDEC0}">
      <dgm:prSet/>
      <dgm:spPr/>
      <dgm:t>
        <a:bodyPr/>
        <a:lstStyle/>
        <a:p>
          <a:endParaRPr lang="tr-TR"/>
        </a:p>
      </dgm:t>
    </dgm:pt>
    <dgm:pt modelId="{DF159EC8-20CA-4D66-83EE-1F8C1D807CB5}">
      <dgm:prSet phldrT="[Metin]"/>
      <dgm:spPr/>
      <dgm:t>
        <a:bodyPr/>
        <a:lstStyle/>
        <a:p>
          <a:r>
            <a:rPr lang="tr-TR" dirty="0"/>
            <a:t>ÖNLEM AL</a:t>
          </a:r>
        </a:p>
      </dgm:t>
    </dgm:pt>
    <dgm:pt modelId="{E377264D-3ACB-40A2-AB8B-540D4F492C7E}" type="parTrans" cxnId="{223C116C-52EA-43CB-8AAD-79AF037D0757}">
      <dgm:prSet/>
      <dgm:spPr/>
      <dgm:t>
        <a:bodyPr/>
        <a:lstStyle/>
        <a:p>
          <a:endParaRPr lang="tr-TR"/>
        </a:p>
      </dgm:t>
    </dgm:pt>
    <dgm:pt modelId="{525BC742-F8A9-48A5-B080-6BC794409F58}" type="sibTrans" cxnId="{223C116C-52EA-43CB-8AAD-79AF037D0757}">
      <dgm:prSet/>
      <dgm:spPr/>
      <dgm:t>
        <a:bodyPr/>
        <a:lstStyle/>
        <a:p>
          <a:endParaRPr lang="tr-TR"/>
        </a:p>
      </dgm:t>
    </dgm:pt>
    <dgm:pt modelId="{520864B0-729A-4820-BC56-98233312C997}" type="pres">
      <dgm:prSet presAssocID="{AA236EB6-0BD3-4910-A865-4786B13798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A93EF3-4963-40E8-8F59-4260543FAD2D}" type="pres">
      <dgm:prSet presAssocID="{5611183A-BED7-4285-A557-06B88A85E38E}" presName="centerShape" presStyleLbl="node0" presStyleIdx="0" presStyleCnt="1"/>
      <dgm:spPr/>
    </dgm:pt>
    <dgm:pt modelId="{340F0518-6F7E-432E-9C74-CCE776FEBB8A}" type="pres">
      <dgm:prSet presAssocID="{C9264B3E-5523-46A3-807C-8F172BE9ED50}" presName="node" presStyleLbl="node1" presStyleIdx="0" presStyleCnt="4">
        <dgm:presLayoutVars>
          <dgm:bulletEnabled val="1"/>
        </dgm:presLayoutVars>
      </dgm:prSet>
      <dgm:spPr/>
    </dgm:pt>
    <dgm:pt modelId="{C2CF1E9E-474A-4EAC-A487-98ED952391F2}" type="pres">
      <dgm:prSet presAssocID="{C9264B3E-5523-46A3-807C-8F172BE9ED50}" presName="dummy" presStyleCnt="0"/>
      <dgm:spPr/>
    </dgm:pt>
    <dgm:pt modelId="{3F7C745A-0311-4DDF-8F2E-813E84DF87FA}" type="pres">
      <dgm:prSet presAssocID="{6AAC990B-15C0-44DC-8971-6AF176A60514}" presName="sibTrans" presStyleLbl="sibTrans2D1" presStyleIdx="0" presStyleCnt="4"/>
      <dgm:spPr/>
    </dgm:pt>
    <dgm:pt modelId="{E7F82A51-6CB0-4F9B-A16A-16CC3A39ABB4}" type="pres">
      <dgm:prSet presAssocID="{FF007F64-50DC-4A21-A5E9-9302158B5631}" presName="node" presStyleLbl="node1" presStyleIdx="1" presStyleCnt="4">
        <dgm:presLayoutVars>
          <dgm:bulletEnabled val="1"/>
        </dgm:presLayoutVars>
      </dgm:prSet>
      <dgm:spPr/>
    </dgm:pt>
    <dgm:pt modelId="{727D72BC-EB28-44FF-A126-D85FDCD1095C}" type="pres">
      <dgm:prSet presAssocID="{FF007F64-50DC-4A21-A5E9-9302158B5631}" presName="dummy" presStyleCnt="0"/>
      <dgm:spPr/>
    </dgm:pt>
    <dgm:pt modelId="{B281F413-021C-4098-A912-ADDA6C918B56}" type="pres">
      <dgm:prSet presAssocID="{CE4A7619-2B0A-4263-8074-C3B5F8C46B46}" presName="sibTrans" presStyleLbl="sibTrans2D1" presStyleIdx="1" presStyleCnt="4"/>
      <dgm:spPr/>
    </dgm:pt>
    <dgm:pt modelId="{DBCFA525-3F97-4F2D-93FE-C9C8E48101DB}" type="pres">
      <dgm:prSet presAssocID="{D90DD0CB-1F6B-400E-97CA-7960B172640A}" presName="node" presStyleLbl="node1" presStyleIdx="2" presStyleCnt="4">
        <dgm:presLayoutVars>
          <dgm:bulletEnabled val="1"/>
        </dgm:presLayoutVars>
      </dgm:prSet>
      <dgm:spPr/>
    </dgm:pt>
    <dgm:pt modelId="{F42CB990-91EE-4C4B-9B04-6E38DD0131BA}" type="pres">
      <dgm:prSet presAssocID="{D90DD0CB-1F6B-400E-97CA-7960B172640A}" presName="dummy" presStyleCnt="0"/>
      <dgm:spPr/>
    </dgm:pt>
    <dgm:pt modelId="{4170963A-5D7D-4686-8E1E-2B092984FA09}" type="pres">
      <dgm:prSet presAssocID="{60D530F4-DB12-4FC6-BB60-3551834B2314}" presName="sibTrans" presStyleLbl="sibTrans2D1" presStyleIdx="2" presStyleCnt="4"/>
      <dgm:spPr/>
    </dgm:pt>
    <dgm:pt modelId="{D3FC4815-0630-4C96-B8E3-3A4BB485871C}" type="pres">
      <dgm:prSet presAssocID="{DF159EC8-20CA-4D66-83EE-1F8C1D807CB5}" presName="node" presStyleLbl="node1" presStyleIdx="3" presStyleCnt="4">
        <dgm:presLayoutVars>
          <dgm:bulletEnabled val="1"/>
        </dgm:presLayoutVars>
      </dgm:prSet>
      <dgm:spPr/>
    </dgm:pt>
    <dgm:pt modelId="{D9A5B436-8D60-414D-A2C4-8A3D1EAE5221}" type="pres">
      <dgm:prSet presAssocID="{DF159EC8-20CA-4D66-83EE-1F8C1D807CB5}" presName="dummy" presStyleCnt="0"/>
      <dgm:spPr/>
    </dgm:pt>
    <dgm:pt modelId="{0A91BC02-2B46-4155-BA3D-03B27C3DFC2F}" type="pres">
      <dgm:prSet presAssocID="{525BC742-F8A9-48A5-B080-6BC794409F58}" presName="sibTrans" presStyleLbl="sibTrans2D1" presStyleIdx="3" presStyleCnt="4"/>
      <dgm:spPr/>
    </dgm:pt>
  </dgm:ptLst>
  <dgm:cxnLst>
    <dgm:cxn modelId="{C8740D03-C2CB-4B3B-8A0D-2EB452B4A5DA}" srcId="{5611183A-BED7-4285-A557-06B88A85E38E}" destId="{FF007F64-50DC-4A21-A5E9-9302158B5631}" srcOrd="1" destOrd="0" parTransId="{9DE1BF5E-E254-4C96-A215-FB1A80AF44FD}" sibTransId="{CE4A7619-2B0A-4263-8074-C3B5F8C46B46}"/>
    <dgm:cxn modelId="{AF8A1624-5C9B-456A-AF25-B4152C4BCAC7}" type="presOf" srcId="{DF159EC8-20CA-4D66-83EE-1F8C1D807CB5}" destId="{D3FC4815-0630-4C96-B8E3-3A4BB485871C}" srcOrd="0" destOrd="0" presId="urn:microsoft.com/office/officeart/2005/8/layout/radial6"/>
    <dgm:cxn modelId="{177F972E-5C1E-44F3-8593-EA1377FFAB79}" srcId="{AA236EB6-0BD3-4910-A865-4786B13798B9}" destId="{5611183A-BED7-4285-A557-06B88A85E38E}" srcOrd="0" destOrd="0" parTransId="{98303BFB-FB46-40D0-848F-F1AB54B62187}" sibTransId="{68F2893B-2CAF-461A-AFA6-AF97F057A78E}"/>
    <dgm:cxn modelId="{9F717E33-6D4E-4B56-8F75-63D9161086E3}" type="presOf" srcId="{FF007F64-50DC-4A21-A5E9-9302158B5631}" destId="{E7F82A51-6CB0-4F9B-A16A-16CC3A39ABB4}" srcOrd="0" destOrd="0" presId="urn:microsoft.com/office/officeart/2005/8/layout/radial6"/>
    <dgm:cxn modelId="{53E6C141-59B2-48B4-A9F2-86DBE592F89E}" type="presOf" srcId="{6AAC990B-15C0-44DC-8971-6AF176A60514}" destId="{3F7C745A-0311-4DDF-8F2E-813E84DF87FA}" srcOrd="0" destOrd="0" presId="urn:microsoft.com/office/officeart/2005/8/layout/radial6"/>
    <dgm:cxn modelId="{3F0AD157-FBCA-467E-9473-809C8A5A8FCD}" type="presOf" srcId="{AA236EB6-0BD3-4910-A865-4786B13798B9}" destId="{520864B0-729A-4820-BC56-98233312C997}" srcOrd="0" destOrd="0" presId="urn:microsoft.com/office/officeart/2005/8/layout/radial6"/>
    <dgm:cxn modelId="{223C116C-52EA-43CB-8AAD-79AF037D0757}" srcId="{5611183A-BED7-4285-A557-06B88A85E38E}" destId="{DF159EC8-20CA-4D66-83EE-1F8C1D807CB5}" srcOrd="3" destOrd="0" parTransId="{E377264D-3ACB-40A2-AB8B-540D4F492C7E}" sibTransId="{525BC742-F8A9-48A5-B080-6BC794409F58}"/>
    <dgm:cxn modelId="{98AA3875-56B3-4618-8D00-3594D51B2CEF}" type="presOf" srcId="{CE4A7619-2B0A-4263-8074-C3B5F8C46B46}" destId="{B281F413-021C-4098-A912-ADDA6C918B56}" srcOrd="0" destOrd="0" presId="urn:microsoft.com/office/officeart/2005/8/layout/radial6"/>
    <dgm:cxn modelId="{2AFF2E89-1FCD-4290-884E-1D1AD0DC9968}" type="presOf" srcId="{525BC742-F8A9-48A5-B080-6BC794409F58}" destId="{0A91BC02-2B46-4155-BA3D-03B27C3DFC2F}" srcOrd="0" destOrd="0" presId="urn:microsoft.com/office/officeart/2005/8/layout/radial6"/>
    <dgm:cxn modelId="{A37F01A7-A86C-4F35-88CB-4FDA6B383E16}" srcId="{5611183A-BED7-4285-A557-06B88A85E38E}" destId="{C9264B3E-5523-46A3-807C-8F172BE9ED50}" srcOrd="0" destOrd="0" parTransId="{BCBC1C39-C52E-4D94-999F-C8E93C63B427}" sibTransId="{6AAC990B-15C0-44DC-8971-6AF176A60514}"/>
    <dgm:cxn modelId="{768870AC-B364-4A21-8B17-F06A3EF97CDB}" type="presOf" srcId="{C9264B3E-5523-46A3-807C-8F172BE9ED50}" destId="{340F0518-6F7E-432E-9C74-CCE776FEBB8A}" srcOrd="0" destOrd="0" presId="urn:microsoft.com/office/officeart/2005/8/layout/radial6"/>
    <dgm:cxn modelId="{64562FB5-E02D-4BA0-AECA-CF44278BDEC0}" srcId="{5611183A-BED7-4285-A557-06B88A85E38E}" destId="{D90DD0CB-1F6B-400E-97CA-7960B172640A}" srcOrd="2" destOrd="0" parTransId="{B059EA43-180E-4074-A2A9-B8D144C915DE}" sibTransId="{60D530F4-DB12-4FC6-BB60-3551834B2314}"/>
    <dgm:cxn modelId="{88A4B6EA-138D-4153-985E-3604974DEC68}" type="presOf" srcId="{D90DD0CB-1F6B-400E-97CA-7960B172640A}" destId="{DBCFA525-3F97-4F2D-93FE-C9C8E48101DB}" srcOrd="0" destOrd="0" presId="urn:microsoft.com/office/officeart/2005/8/layout/radial6"/>
    <dgm:cxn modelId="{C6BCBBEA-6529-48AE-8919-0D847D194B9B}" type="presOf" srcId="{5611183A-BED7-4285-A557-06B88A85E38E}" destId="{C1A93EF3-4963-40E8-8F59-4260543FAD2D}" srcOrd="0" destOrd="0" presId="urn:microsoft.com/office/officeart/2005/8/layout/radial6"/>
    <dgm:cxn modelId="{BE1FC3F8-443C-41D8-BE9C-1F8ECD6C6FCE}" type="presOf" srcId="{60D530F4-DB12-4FC6-BB60-3551834B2314}" destId="{4170963A-5D7D-4686-8E1E-2B092984FA09}" srcOrd="0" destOrd="0" presId="urn:microsoft.com/office/officeart/2005/8/layout/radial6"/>
    <dgm:cxn modelId="{0C3CE434-3C3E-4B10-8F08-1211359058DE}" type="presParOf" srcId="{520864B0-729A-4820-BC56-98233312C997}" destId="{C1A93EF3-4963-40E8-8F59-4260543FAD2D}" srcOrd="0" destOrd="0" presId="urn:microsoft.com/office/officeart/2005/8/layout/radial6"/>
    <dgm:cxn modelId="{E3F6DB05-28C5-4516-8938-D10D71CDAE37}" type="presParOf" srcId="{520864B0-729A-4820-BC56-98233312C997}" destId="{340F0518-6F7E-432E-9C74-CCE776FEBB8A}" srcOrd="1" destOrd="0" presId="urn:microsoft.com/office/officeart/2005/8/layout/radial6"/>
    <dgm:cxn modelId="{DCD9B122-6180-479B-B299-1C7DC95930B5}" type="presParOf" srcId="{520864B0-729A-4820-BC56-98233312C997}" destId="{C2CF1E9E-474A-4EAC-A487-98ED952391F2}" srcOrd="2" destOrd="0" presId="urn:microsoft.com/office/officeart/2005/8/layout/radial6"/>
    <dgm:cxn modelId="{A4F1FEC0-ADE8-4D96-9D6A-F31C1F361D39}" type="presParOf" srcId="{520864B0-729A-4820-BC56-98233312C997}" destId="{3F7C745A-0311-4DDF-8F2E-813E84DF87FA}" srcOrd="3" destOrd="0" presId="urn:microsoft.com/office/officeart/2005/8/layout/radial6"/>
    <dgm:cxn modelId="{C810B8AA-69C7-4D5F-9AC9-D8A7324FB5E4}" type="presParOf" srcId="{520864B0-729A-4820-BC56-98233312C997}" destId="{E7F82A51-6CB0-4F9B-A16A-16CC3A39ABB4}" srcOrd="4" destOrd="0" presId="urn:microsoft.com/office/officeart/2005/8/layout/radial6"/>
    <dgm:cxn modelId="{63CBFC98-EF1B-4819-AC09-2EBCE2F6B7B4}" type="presParOf" srcId="{520864B0-729A-4820-BC56-98233312C997}" destId="{727D72BC-EB28-44FF-A126-D85FDCD1095C}" srcOrd="5" destOrd="0" presId="urn:microsoft.com/office/officeart/2005/8/layout/radial6"/>
    <dgm:cxn modelId="{1770F968-2500-4D33-92A5-F26A779FB9F9}" type="presParOf" srcId="{520864B0-729A-4820-BC56-98233312C997}" destId="{B281F413-021C-4098-A912-ADDA6C918B56}" srcOrd="6" destOrd="0" presId="urn:microsoft.com/office/officeart/2005/8/layout/radial6"/>
    <dgm:cxn modelId="{F9E07721-FF93-4E54-A612-EDAEB5B345FD}" type="presParOf" srcId="{520864B0-729A-4820-BC56-98233312C997}" destId="{DBCFA525-3F97-4F2D-93FE-C9C8E48101DB}" srcOrd="7" destOrd="0" presId="urn:microsoft.com/office/officeart/2005/8/layout/radial6"/>
    <dgm:cxn modelId="{F4862FDD-BDEF-4816-A219-D83D1801C1C7}" type="presParOf" srcId="{520864B0-729A-4820-BC56-98233312C997}" destId="{F42CB990-91EE-4C4B-9B04-6E38DD0131BA}" srcOrd="8" destOrd="0" presId="urn:microsoft.com/office/officeart/2005/8/layout/radial6"/>
    <dgm:cxn modelId="{2E1BF290-E74E-42AF-AF74-D22399BD866C}" type="presParOf" srcId="{520864B0-729A-4820-BC56-98233312C997}" destId="{4170963A-5D7D-4686-8E1E-2B092984FA09}" srcOrd="9" destOrd="0" presId="urn:microsoft.com/office/officeart/2005/8/layout/radial6"/>
    <dgm:cxn modelId="{7307EDAD-8DCE-4E9B-BBB3-94D07B1E3F6B}" type="presParOf" srcId="{520864B0-729A-4820-BC56-98233312C997}" destId="{D3FC4815-0630-4C96-B8E3-3A4BB485871C}" srcOrd="10" destOrd="0" presId="urn:microsoft.com/office/officeart/2005/8/layout/radial6"/>
    <dgm:cxn modelId="{46E5A00C-797E-463F-807C-96239E45838D}" type="presParOf" srcId="{520864B0-729A-4820-BC56-98233312C997}" destId="{D9A5B436-8D60-414D-A2C4-8A3D1EAE5221}" srcOrd="11" destOrd="0" presId="urn:microsoft.com/office/officeart/2005/8/layout/radial6"/>
    <dgm:cxn modelId="{9807DF30-EF4D-436D-87C9-1169846D5699}" type="presParOf" srcId="{520864B0-729A-4820-BC56-98233312C997}" destId="{0A91BC02-2B46-4155-BA3D-03B27C3DFC2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17A35-DACD-4387-93B9-39D52671BF86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</dgm:pt>
    <dgm:pt modelId="{27726141-10B4-43DA-9BDC-F39B22E032F3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Öz Değerlendirme Raporunun (ÖDR) Hazırlanması</a:t>
          </a:r>
        </a:p>
      </dgm:t>
    </dgm:pt>
    <dgm:pt modelId="{5E2FA43B-A333-42BA-ADDC-18328B33C945}" type="parTrans" cxnId="{06F86385-EEE2-4488-BD05-DE91EFD9C84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613FA-C1CB-48B0-B096-0C97541E2898}" type="sibTrans" cxnId="{06F86385-EEE2-4488-BD05-DE91EFD9C84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3DFB0-26A7-44F8-853D-01C4B8CA464B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İlgili kuruluşa yazılı başvuru</a:t>
          </a:r>
        </a:p>
      </dgm:t>
    </dgm:pt>
    <dgm:pt modelId="{18F24E34-B18B-4D39-86A1-E4FD2B9C50F1}" type="parTrans" cxnId="{D67F6F65-018B-45A2-A2F0-E7A6B44CA3B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85C37-4A3E-4226-9B71-B21F603F47D2}" type="sibTrans" cxnId="{D67F6F65-018B-45A2-A2F0-E7A6B44CA3B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E194E-FE2B-4810-9E3C-58C38C77274C}">
      <dgm:prSet phldrT="[Metin]"/>
      <dgm:spPr/>
      <dgm:t>
        <a:bodyPr/>
        <a:lstStyle/>
        <a:p>
          <a:r>
            <a:rPr lang="tr-TR" dirty="0" err="1">
              <a:latin typeface="Arial" panose="020B0604020202020204" pitchFamily="34" charset="0"/>
              <a:cs typeface="Arial" panose="020B0604020202020204" pitchFamily="34" charset="0"/>
            </a:rPr>
            <a:t>ÖDR’nin</a:t>
          </a:r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 ilgili sisteme yüklenmesi</a:t>
          </a:r>
        </a:p>
      </dgm:t>
    </dgm:pt>
    <dgm:pt modelId="{03B98A0C-CFA9-4DB3-93CB-F379CC81E979}" type="parTrans" cxnId="{AFCCEC0E-F5B1-4758-8862-B6F52BA80C5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DD1A5-4924-42D7-92DF-19AE8C069106}" type="sibTrans" cxnId="{AFCCEC0E-F5B1-4758-8862-B6F52BA80C5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0A461-8EE4-4CD7-BDD0-3DA2C287E0FC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ÖDR Ön incelemesinin yapılması</a:t>
          </a:r>
        </a:p>
      </dgm:t>
    </dgm:pt>
    <dgm:pt modelId="{1F82DF83-548F-4321-B1EF-9B78C6B20FCA}" type="parTrans" cxnId="{7856FBA5-F29F-4905-8B5B-37E8B16405F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D2C4E-AFDC-44EA-9806-ADD7E3A9A546}" type="sibTrans" cxnId="{7856FBA5-F29F-4905-8B5B-37E8B16405F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E9211-D367-463D-8E34-152F42AC45FD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Kurumun Değerlendirilmeye alınması ve değerlendirme takımı tarafından </a:t>
          </a:r>
          <a:r>
            <a:rPr lang="tr-TR" dirty="0" err="1">
              <a:latin typeface="Arial" panose="020B0604020202020204" pitchFamily="34" charset="0"/>
              <a:cs typeface="Arial" panose="020B0604020202020204" pitchFamily="34" charset="0"/>
            </a:rPr>
            <a:t>ÖDR’nin</a:t>
          </a:r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 değerlendirilmesi</a:t>
          </a:r>
        </a:p>
      </dgm:t>
    </dgm:pt>
    <dgm:pt modelId="{5047B1AF-327B-4D74-BCF8-40E97396EC9B}" type="parTrans" cxnId="{E047EDA8-7A55-4F50-BAF4-664BAC0F9468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DA0AE-5552-43EA-80DA-52FBB2AC2191}" type="sibTrans" cxnId="{E047EDA8-7A55-4F50-BAF4-664BAC0F9468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523ED-9CDF-4402-B48C-E3ACC46C2DDE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Kurum ziyareti</a:t>
          </a:r>
        </a:p>
      </dgm:t>
    </dgm:pt>
    <dgm:pt modelId="{AB649C98-225D-4C99-A7D0-3DA5167C90F6}" type="parTrans" cxnId="{47690296-3B69-4D96-BDAF-AD83BE5A1C17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B8A58-BBE5-458A-B3C2-42D3959F6080}" type="sibTrans" cxnId="{47690296-3B69-4D96-BDAF-AD83BE5A1C17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AB3C4C-9AE4-4CA8-928C-7EE407E6FD3C}">
      <dgm:prSet phldrT="[Metin]"/>
      <dgm:spPr/>
      <dgm:t>
        <a:bodyPr/>
        <a:lstStyle/>
        <a:p>
          <a:r>
            <a:rPr lang="tr-TR" dirty="0">
              <a:latin typeface="Arial" panose="020B0604020202020204" pitchFamily="34" charset="0"/>
              <a:cs typeface="Arial" panose="020B0604020202020204" pitchFamily="34" charset="0"/>
            </a:rPr>
            <a:t>Akreditasyon kararı</a:t>
          </a:r>
        </a:p>
      </dgm:t>
    </dgm:pt>
    <dgm:pt modelId="{4D76F72E-23EC-4BC6-BF71-A43F2B3CAF12}" type="parTrans" cxnId="{3A919E7D-8981-4F44-8E3D-C963CF1F8A49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902FD-DB21-4EAD-9833-4C7DD07D5E78}" type="sibTrans" cxnId="{3A919E7D-8981-4F44-8E3D-C963CF1F8A49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BC497-AEE0-430C-A8D8-0C4A4C52C0F3}" type="pres">
      <dgm:prSet presAssocID="{7DB17A35-DACD-4387-93B9-39D52671BF86}" presName="Name0" presStyleCnt="0">
        <dgm:presLayoutVars>
          <dgm:dir/>
          <dgm:resizeHandles val="exact"/>
        </dgm:presLayoutVars>
      </dgm:prSet>
      <dgm:spPr/>
    </dgm:pt>
    <dgm:pt modelId="{E3F27A43-D814-4E2F-83B2-4D313CD1BEB5}" type="pres">
      <dgm:prSet presAssocID="{27726141-10B4-43DA-9BDC-F39B22E032F3}" presName="node" presStyleLbl="node1" presStyleIdx="0" presStyleCnt="7">
        <dgm:presLayoutVars>
          <dgm:bulletEnabled val="1"/>
        </dgm:presLayoutVars>
      </dgm:prSet>
      <dgm:spPr/>
    </dgm:pt>
    <dgm:pt modelId="{B10F71ED-DBE4-4345-9FBF-7D9DBC159E72}" type="pres">
      <dgm:prSet presAssocID="{033613FA-C1CB-48B0-B096-0C97541E2898}" presName="sibTrans" presStyleLbl="sibTrans1D1" presStyleIdx="0" presStyleCnt="6"/>
      <dgm:spPr/>
    </dgm:pt>
    <dgm:pt modelId="{A1325998-E3CD-4B4A-9A96-7976E3965D77}" type="pres">
      <dgm:prSet presAssocID="{033613FA-C1CB-48B0-B096-0C97541E2898}" presName="connectorText" presStyleLbl="sibTrans1D1" presStyleIdx="0" presStyleCnt="6"/>
      <dgm:spPr/>
    </dgm:pt>
    <dgm:pt modelId="{1D34F803-F2F2-4AD2-ADD7-55DDBF185EEA}" type="pres">
      <dgm:prSet presAssocID="{3C43DFB0-26A7-44F8-853D-01C4B8CA464B}" presName="node" presStyleLbl="node1" presStyleIdx="1" presStyleCnt="7">
        <dgm:presLayoutVars>
          <dgm:bulletEnabled val="1"/>
        </dgm:presLayoutVars>
      </dgm:prSet>
      <dgm:spPr/>
    </dgm:pt>
    <dgm:pt modelId="{DCC0F09E-3931-4EEF-B432-009600BB4EE4}" type="pres">
      <dgm:prSet presAssocID="{4EC85C37-4A3E-4226-9B71-B21F603F47D2}" presName="sibTrans" presStyleLbl="sibTrans1D1" presStyleIdx="1" presStyleCnt="6"/>
      <dgm:spPr/>
    </dgm:pt>
    <dgm:pt modelId="{5BF13F96-903A-4826-998D-338ED56B1706}" type="pres">
      <dgm:prSet presAssocID="{4EC85C37-4A3E-4226-9B71-B21F603F47D2}" presName="connectorText" presStyleLbl="sibTrans1D1" presStyleIdx="1" presStyleCnt="6"/>
      <dgm:spPr/>
    </dgm:pt>
    <dgm:pt modelId="{9F219CA1-136D-4F37-82E0-0EB7C0F47257}" type="pres">
      <dgm:prSet presAssocID="{1B8E194E-FE2B-4810-9E3C-58C38C77274C}" presName="node" presStyleLbl="node1" presStyleIdx="2" presStyleCnt="7">
        <dgm:presLayoutVars>
          <dgm:bulletEnabled val="1"/>
        </dgm:presLayoutVars>
      </dgm:prSet>
      <dgm:spPr/>
    </dgm:pt>
    <dgm:pt modelId="{C891200D-06A4-449F-8F51-94AF0D87A789}" type="pres">
      <dgm:prSet presAssocID="{9BEDD1A5-4924-42D7-92DF-19AE8C069106}" presName="sibTrans" presStyleLbl="sibTrans1D1" presStyleIdx="2" presStyleCnt="6"/>
      <dgm:spPr/>
    </dgm:pt>
    <dgm:pt modelId="{CDBE92FB-DB1F-433D-8D7C-49D0DDE2BAA9}" type="pres">
      <dgm:prSet presAssocID="{9BEDD1A5-4924-42D7-92DF-19AE8C069106}" presName="connectorText" presStyleLbl="sibTrans1D1" presStyleIdx="2" presStyleCnt="6"/>
      <dgm:spPr/>
    </dgm:pt>
    <dgm:pt modelId="{8E5B6E9C-CE39-40AE-92F2-53CCEF67CB20}" type="pres">
      <dgm:prSet presAssocID="{6190A461-8EE4-4CD7-BDD0-3DA2C287E0FC}" presName="node" presStyleLbl="node1" presStyleIdx="3" presStyleCnt="7">
        <dgm:presLayoutVars>
          <dgm:bulletEnabled val="1"/>
        </dgm:presLayoutVars>
      </dgm:prSet>
      <dgm:spPr/>
    </dgm:pt>
    <dgm:pt modelId="{CF07D3C8-3236-4BDB-AF9A-FCDA85CA69FD}" type="pres">
      <dgm:prSet presAssocID="{A6AD2C4E-AFDC-44EA-9806-ADD7E3A9A546}" presName="sibTrans" presStyleLbl="sibTrans1D1" presStyleIdx="3" presStyleCnt="6"/>
      <dgm:spPr/>
    </dgm:pt>
    <dgm:pt modelId="{C9B7D6AD-C0A7-4C2E-952D-6B10B5BD8D9D}" type="pres">
      <dgm:prSet presAssocID="{A6AD2C4E-AFDC-44EA-9806-ADD7E3A9A546}" presName="connectorText" presStyleLbl="sibTrans1D1" presStyleIdx="3" presStyleCnt="6"/>
      <dgm:spPr/>
    </dgm:pt>
    <dgm:pt modelId="{87D3E6C7-7551-4BE7-9DDA-8B6905C23518}" type="pres">
      <dgm:prSet presAssocID="{1CDE9211-D367-463D-8E34-152F42AC45FD}" presName="node" presStyleLbl="node1" presStyleIdx="4" presStyleCnt="7">
        <dgm:presLayoutVars>
          <dgm:bulletEnabled val="1"/>
        </dgm:presLayoutVars>
      </dgm:prSet>
      <dgm:spPr/>
    </dgm:pt>
    <dgm:pt modelId="{1034D67C-0021-40D9-8921-2FAAC84280FC}" type="pres">
      <dgm:prSet presAssocID="{048DA0AE-5552-43EA-80DA-52FBB2AC2191}" presName="sibTrans" presStyleLbl="sibTrans1D1" presStyleIdx="4" presStyleCnt="6"/>
      <dgm:spPr/>
    </dgm:pt>
    <dgm:pt modelId="{76422A9D-B9A5-449A-8567-7D8983623C61}" type="pres">
      <dgm:prSet presAssocID="{048DA0AE-5552-43EA-80DA-52FBB2AC2191}" presName="connectorText" presStyleLbl="sibTrans1D1" presStyleIdx="4" presStyleCnt="6"/>
      <dgm:spPr/>
    </dgm:pt>
    <dgm:pt modelId="{0EBF036F-0814-4BCF-B536-96B00621428A}" type="pres">
      <dgm:prSet presAssocID="{048523ED-9CDF-4402-B48C-E3ACC46C2DDE}" presName="node" presStyleLbl="node1" presStyleIdx="5" presStyleCnt="7">
        <dgm:presLayoutVars>
          <dgm:bulletEnabled val="1"/>
        </dgm:presLayoutVars>
      </dgm:prSet>
      <dgm:spPr/>
    </dgm:pt>
    <dgm:pt modelId="{C060029B-E7E6-4BEF-905D-3204606D4B42}" type="pres">
      <dgm:prSet presAssocID="{13EB8A58-BBE5-458A-B3C2-42D3959F6080}" presName="sibTrans" presStyleLbl="sibTrans1D1" presStyleIdx="5" presStyleCnt="6"/>
      <dgm:spPr/>
    </dgm:pt>
    <dgm:pt modelId="{2E84D5B7-B667-4479-9846-F421DD326835}" type="pres">
      <dgm:prSet presAssocID="{13EB8A58-BBE5-458A-B3C2-42D3959F6080}" presName="connectorText" presStyleLbl="sibTrans1D1" presStyleIdx="5" presStyleCnt="6"/>
      <dgm:spPr/>
    </dgm:pt>
    <dgm:pt modelId="{06961E65-93A5-4693-A94C-C712D148533C}" type="pres">
      <dgm:prSet presAssocID="{D3AB3C4C-9AE4-4CA8-928C-7EE407E6FD3C}" presName="node" presStyleLbl="node1" presStyleIdx="6" presStyleCnt="7">
        <dgm:presLayoutVars>
          <dgm:bulletEnabled val="1"/>
        </dgm:presLayoutVars>
      </dgm:prSet>
      <dgm:spPr/>
    </dgm:pt>
  </dgm:ptLst>
  <dgm:cxnLst>
    <dgm:cxn modelId="{205A2E06-F998-4132-9BA8-9755304D4A25}" type="presOf" srcId="{13EB8A58-BBE5-458A-B3C2-42D3959F6080}" destId="{2E84D5B7-B667-4479-9846-F421DD326835}" srcOrd="1" destOrd="0" presId="urn:microsoft.com/office/officeart/2005/8/layout/bProcess3"/>
    <dgm:cxn modelId="{AFCCEC0E-F5B1-4758-8862-B6F52BA80C5E}" srcId="{7DB17A35-DACD-4387-93B9-39D52671BF86}" destId="{1B8E194E-FE2B-4810-9E3C-58C38C77274C}" srcOrd="2" destOrd="0" parTransId="{03B98A0C-CFA9-4DB3-93CB-F379CC81E979}" sibTransId="{9BEDD1A5-4924-42D7-92DF-19AE8C069106}"/>
    <dgm:cxn modelId="{3F4F6A28-F19C-46D6-AA07-1B25A021C2CF}" type="presOf" srcId="{3C43DFB0-26A7-44F8-853D-01C4B8CA464B}" destId="{1D34F803-F2F2-4AD2-ADD7-55DDBF185EEA}" srcOrd="0" destOrd="0" presId="urn:microsoft.com/office/officeart/2005/8/layout/bProcess3"/>
    <dgm:cxn modelId="{ED65A829-9EE3-4224-BE20-CD3B61C10C34}" type="presOf" srcId="{13EB8A58-BBE5-458A-B3C2-42D3959F6080}" destId="{C060029B-E7E6-4BEF-905D-3204606D4B42}" srcOrd="0" destOrd="0" presId="urn:microsoft.com/office/officeart/2005/8/layout/bProcess3"/>
    <dgm:cxn modelId="{A357DB44-8BEC-4816-A4BD-288532FCDEDC}" type="presOf" srcId="{A6AD2C4E-AFDC-44EA-9806-ADD7E3A9A546}" destId="{CF07D3C8-3236-4BDB-AF9A-FCDA85CA69FD}" srcOrd="0" destOrd="0" presId="urn:microsoft.com/office/officeart/2005/8/layout/bProcess3"/>
    <dgm:cxn modelId="{611DF147-8966-4994-8EF5-877C98A8C747}" type="presOf" srcId="{033613FA-C1CB-48B0-B096-0C97541E2898}" destId="{A1325998-E3CD-4B4A-9A96-7976E3965D77}" srcOrd="1" destOrd="0" presId="urn:microsoft.com/office/officeart/2005/8/layout/bProcess3"/>
    <dgm:cxn modelId="{5B343C54-4EFF-4010-AE9C-4D9285F2810A}" type="presOf" srcId="{4EC85C37-4A3E-4226-9B71-B21F603F47D2}" destId="{DCC0F09E-3931-4EEF-B432-009600BB4EE4}" srcOrd="0" destOrd="0" presId="urn:microsoft.com/office/officeart/2005/8/layout/bProcess3"/>
    <dgm:cxn modelId="{2368CE57-FD2E-472E-89ED-D73F96B20980}" type="presOf" srcId="{033613FA-C1CB-48B0-B096-0C97541E2898}" destId="{B10F71ED-DBE4-4345-9FBF-7D9DBC159E72}" srcOrd="0" destOrd="0" presId="urn:microsoft.com/office/officeart/2005/8/layout/bProcess3"/>
    <dgm:cxn modelId="{00691A60-012E-4ED3-AD85-133DD1169CBB}" type="presOf" srcId="{27726141-10B4-43DA-9BDC-F39B22E032F3}" destId="{E3F27A43-D814-4E2F-83B2-4D313CD1BEB5}" srcOrd="0" destOrd="0" presId="urn:microsoft.com/office/officeart/2005/8/layout/bProcess3"/>
    <dgm:cxn modelId="{C2CC8D62-DE39-4138-AFA7-253E9844F5EF}" type="presOf" srcId="{A6AD2C4E-AFDC-44EA-9806-ADD7E3A9A546}" destId="{C9B7D6AD-C0A7-4C2E-952D-6B10B5BD8D9D}" srcOrd="1" destOrd="0" presId="urn:microsoft.com/office/officeart/2005/8/layout/bProcess3"/>
    <dgm:cxn modelId="{D67F6F65-018B-45A2-A2F0-E7A6B44CA3BE}" srcId="{7DB17A35-DACD-4387-93B9-39D52671BF86}" destId="{3C43DFB0-26A7-44F8-853D-01C4B8CA464B}" srcOrd="1" destOrd="0" parTransId="{18F24E34-B18B-4D39-86A1-E4FD2B9C50F1}" sibTransId="{4EC85C37-4A3E-4226-9B71-B21F603F47D2}"/>
    <dgm:cxn modelId="{3A919E7D-8981-4F44-8E3D-C963CF1F8A49}" srcId="{7DB17A35-DACD-4387-93B9-39D52671BF86}" destId="{D3AB3C4C-9AE4-4CA8-928C-7EE407E6FD3C}" srcOrd="6" destOrd="0" parTransId="{4D76F72E-23EC-4BC6-BF71-A43F2B3CAF12}" sibTransId="{01D902FD-DB21-4EAD-9833-4C7DD07D5E78}"/>
    <dgm:cxn modelId="{574D4384-0255-491B-83FE-2059603E3493}" type="presOf" srcId="{1CDE9211-D367-463D-8E34-152F42AC45FD}" destId="{87D3E6C7-7551-4BE7-9DDA-8B6905C23518}" srcOrd="0" destOrd="0" presId="urn:microsoft.com/office/officeart/2005/8/layout/bProcess3"/>
    <dgm:cxn modelId="{06F86385-EEE2-4488-BD05-DE91EFD9C841}" srcId="{7DB17A35-DACD-4387-93B9-39D52671BF86}" destId="{27726141-10B4-43DA-9BDC-F39B22E032F3}" srcOrd="0" destOrd="0" parTransId="{5E2FA43B-A333-42BA-ADDC-18328B33C945}" sibTransId="{033613FA-C1CB-48B0-B096-0C97541E2898}"/>
    <dgm:cxn modelId="{348B438F-7E78-473C-8057-0F9A294EAA82}" type="presOf" srcId="{4EC85C37-4A3E-4226-9B71-B21F603F47D2}" destId="{5BF13F96-903A-4826-998D-338ED56B1706}" srcOrd="1" destOrd="0" presId="urn:microsoft.com/office/officeart/2005/8/layout/bProcess3"/>
    <dgm:cxn modelId="{47690296-3B69-4D96-BDAF-AD83BE5A1C17}" srcId="{7DB17A35-DACD-4387-93B9-39D52671BF86}" destId="{048523ED-9CDF-4402-B48C-E3ACC46C2DDE}" srcOrd="5" destOrd="0" parTransId="{AB649C98-225D-4C99-A7D0-3DA5167C90F6}" sibTransId="{13EB8A58-BBE5-458A-B3C2-42D3959F6080}"/>
    <dgm:cxn modelId="{7856FBA5-F29F-4905-8B5B-37E8B16405F1}" srcId="{7DB17A35-DACD-4387-93B9-39D52671BF86}" destId="{6190A461-8EE4-4CD7-BDD0-3DA2C287E0FC}" srcOrd="3" destOrd="0" parTransId="{1F82DF83-548F-4321-B1EF-9B78C6B20FCA}" sibTransId="{A6AD2C4E-AFDC-44EA-9806-ADD7E3A9A546}"/>
    <dgm:cxn modelId="{E047EDA8-7A55-4F50-BAF4-664BAC0F9468}" srcId="{7DB17A35-DACD-4387-93B9-39D52671BF86}" destId="{1CDE9211-D367-463D-8E34-152F42AC45FD}" srcOrd="4" destOrd="0" parTransId="{5047B1AF-327B-4D74-BCF8-40E97396EC9B}" sibTransId="{048DA0AE-5552-43EA-80DA-52FBB2AC2191}"/>
    <dgm:cxn modelId="{6B493AAB-9626-4D10-B3A1-433D567C3420}" type="presOf" srcId="{9BEDD1A5-4924-42D7-92DF-19AE8C069106}" destId="{C891200D-06A4-449F-8F51-94AF0D87A789}" srcOrd="0" destOrd="0" presId="urn:microsoft.com/office/officeart/2005/8/layout/bProcess3"/>
    <dgm:cxn modelId="{EEC549AF-867F-4424-BF9F-E2942811406A}" type="presOf" srcId="{048DA0AE-5552-43EA-80DA-52FBB2AC2191}" destId="{1034D67C-0021-40D9-8921-2FAAC84280FC}" srcOrd="0" destOrd="0" presId="urn:microsoft.com/office/officeart/2005/8/layout/bProcess3"/>
    <dgm:cxn modelId="{10A07FB2-45BE-4D4A-8BF4-5EA0151F090B}" type="presOf" srcId="{9BEDD1A5-4924-42D7-92DF-19AE8C069106}" destId="{CDBE92FB-DB1F-433D-8D7C-49D0DDE2BAA9}" srcOrd="1" destOrd="0" presId="urn:microsoft.com/office/officeart/2005/8/layout/bProcess3"/>
    <dgm:cxn modelId="{77564CB8-81FB-4BB1-B866-AD4FE604E1C9}" type="presOf" srcId="{1B8E194E-FE2B-4810-9E3C-58C38C77274C}" destId="{9F219CA1-136D-4F37-82E0-0EB7C0F47257}" srcOrd="0" destOrd="0" presId="urn:microsoft.com/office/officeart/2005/8/layout/bProcess3"/>
    <dgm:cxn modelId="{1C4E6DBE-6DD5-4837-B373-E731A990A65A}" type="presOf" srcId="{D3AB3C4C-9AE4-4CA8-928C-7EE407E6FD3C}" destId="{06961E65-93A5-4693-A94C-C712D148533C}" srcOrd="0" destOrd="0" presId="urn:microsoft.com/office/officeart/2005/8/layout/bProcess3"/>
    <dgm:cxn modelId="{9EAF65C0-B905-4111-B6BB-3A0F35797AA0}" type="presOf" srcId="{7DB17A35-DACD-4387-93B9-39D52671BF86}" destId="{2EDBC497-AEE0-430C-A8D8-0C4A4C52C0F3}" srcOrd="0" destOrd="0" presId="urn:microsoft.com/office/officeart/2005/8/layout/bProcess3"/>
    <dgm:cxn modelId="{D2EFBED1-24B9-4527-8E8A-315BD4569266}" type="presOf" srcId="{048DA0AE-5552-43EA-80DA-52FBB2AC2191}" destId="{76422A9D-B9A5-449A-8567-7D8983623C61}" srcOrd="1" destOrd="0" presId="urn:microsoft.com/office/officeart/2005/8/layout/bProcess3"/>
    <dgm:cxn modelId="{B64D34D8-8147-400D-ACE9-49A336087EE7}" type="presOf" srcId="{048523ED-9CDF-4402-B48C-E3ACC46C2DDE}" destId="{0EBF036F-0814-4BCF-B536-96B00621428A}" srcOrd="0" destOrd="0" presId="urn:microsoft.com/office/officeart/2005/8/layout/bProcess3"/>
    <dgm:cxn modelId="{34A431FF-8E40-40CA-BE7A-69B0CE884505}" type="presOf" srcId="{6190A461-8EE4-4CD7-BDD0-3DA2C287E0FC}" destId="{8E5B6E9C-CE39-40AE-92F2-53CCEF67CB20}" srcOrd="0" destOrd="0" presId="urn:microsoft.com/office/officeart/2005/8/layout/bProcess3"/>
    <dgm:cxn modelId="{8C20CA9F-449B-43CC-BD26-8640B232A189}" type="presParOf" srcId="{2EDBC497-AEE0-430C-A8D8-0C4A4C52C0F3}" destId="{E3F27A43-D814-4E2F-83B2-4D313CD1BEB5}" srcOrd="0" destOrd="0" presId="urn:microsoft.com/office/officeart/2005/8/layout/bProcess3"/>
    <dgm:cxn modelId="{7017EC56-3AF8-4FA2-8167-38A5DC5B82FE}" type="presParOf" srcId="{2EDBC497-AEE0-430C-A8D8-0C4A4C52C0F3}" destId="{B10F71ED-DBE4-4345-9FBF-7D9DBC159E72}" srcOrd="1" destOrd="0" presId="urn:microsoft.com/office/officeart/2005/8/layout/bProcess3"/>
    <dgm:cxn modelId="{301A94FF-D7B7-4456-A521-4BF49811DA91}" type="presParOf" srcId="{B10F71ED-DBE4-4345-9FBF-7D9DBC159E72}" destId="{A1325998-E3CD-4B4A-9A96-7976E3965D77}" srcOrd="0" destOrd="0" presId="urn:microsoft.com/office/officeart/2005/8/layout/bProcess3"/>
    <dgm:cxn modelId="{54B85E06-0F53-4FA4-BEE0-DCECC69D07C4}" type="presParOf" srcId="{2EDBC497-AEE0-430C-A8D8-0C4A4C52C0F3}" destId="{1D34F803-F2F2-4AD2-ADD7-55DDBF185EEA}" srcOrd="2" destOrd="0" presId="urn:microsoft.com/office/officeart/2005/8/layout/bProcess3"/>
    <dgm:cxn modelId="{DB0FFEA9-71D5-455B-B0F3-899FB5B4F421}" type="presParOf" srcId="{2EDBC497-AEE0-430C-A8D8-0C4A4C52C0F3}" destId="{DCC0F09E-3931-4EEF-B432-009600BB4EE4}" srcOrd="3" destOrd="0" presId="urn:microsoft.com/office/officeart/2005/8/layout/bProcess3"/>
    <dgm:cxn modelId="{C9A5F60C-E604-4393-BFE4-67C5AC70BD10}" type="presParOf" srcId="{DCC0F09E-3931-4EEF-B432-009600BB4EE4}" destId="{5BF13F96-903A-4826-998D-338ED56B1706}" srcOrd="0" destOrd="0" presId="urn:microsoft.com/office/officeart/2005/8/layout/bProcess3"/>
    <dgm:cxn modelId="{6EA231F0-8275-46F5-9E89-5F97E42BB7DF}" type="presParOf" srcId="{2EDBC497-AEE0-430C-A8D8-0C4A4C52C0F3}" destId="{9F219CA1-136D-4F37-82E0-0EB7C0F47257}" srcOrd="4" destOrd="0" presId="urn:microsoft.com/office/officeart/2005/8/layout/bProcess3"/>
    <dgm:cxn modelId="{CE52DD79-A32C-41BD-905C-0179DC877BC6}" type="presParOf" srcId="{2EDBC497-AEE0-430C-A8D8-0C4A4C52C0F3}" destId="{C891200D-06A4-449F-8F51-94AF0D87A789}" srcOrd="5" destOrd="0" presId="urn:microsoft.com/office/officeart/2005/8/layout/bProcess3"/>
    <dgm:cxn modelId="{7FDE2B4B-0B81-49CC-AD32-284AE58A4C14}" type="presParOf" srcId="{C891200D-06A4-449F-8F51-94AF0D87A789}" destId="{CDBE92FB-DB1F-433D-8D7C-49D0DDE2BAA9}" srcOrd="0" destOrd="0" presId="urn:microsoft.com/office/officeart/2005/8/layout/bProcess3"/>
    <dgm:cxn modelId="{BE74A95D-1E2C-4FCE-BE9C-E432CC0D20BA}" type="presParOf" srcId="{2EDBC497-AEE0-430C-A8D8-0C4A4C52C0F3}" destId="{8E5B6E9C-CE39-40AE-92F2-53CCEF67CB20}" srcOrd="6" destOrd="0" presId="urn:microsoft.com/office/officeart/2005/8/layout/bProcess3"/>
    <dgm:cxn modelId="{0BD029CF-E9BF-4F13-974A-6E04ADE258B7}" type="presParOf" srcId="{2EDBC497-AEE0-430C-A8D8-0C4A4C52C0F3}" destId="{CF07D3C8-3236-4BDB-AF9A-FCDA85CA69FD}" srcOrd="7" destOrd="0" presId="urn:microsoft.com/office/officeart/2005/8/layout/bProcess3"/>
    <dgm:cxn modelId="{C132E8B9-6B6E-4EAD-8B1D-7449ABFC91ED}" type="presParOf" srcId="{CF07D3C8-3236-4BDB-AF9A-FCDA85CA69FD}" destId="{C9B7D6AD-C0A7-4C2E-952D-6B10B5BD8D9D}" srcOrd="0" destOrd="0" presId="urn:microsoft.com/office/officeart/2005/8/layout/bProcess3"/>
    <dgm:cxn modelId="{8297B8EB-0B10-472F-B5ED-430AD078CCB8}" type="presParOf" srcId="{2EDBC497-AEE0-430C-A8D8-0C4A4C52C0F3}" destId="{87D3E6C7-7551-4BE7-9DDA-8B6905C23518}" srcOrd="8" destOrd="0" presId="urn:microsoft.com/office/officeart/2005/8/layout/bProcess3"/>
    <dgm:cxn modelId="{F91B8DBA-0B72-44D3-B64B-662482EE98AA}" type="presParOf" srcId="{2EDBC497-AEE0-430C-A8D8-0C4A4C52C0F3}" destId="{1034D67C-0021-40D9-8921-2FAAC84280FC}" srcOrd="9" destOrd="0" presId="urn:microsoft.com/office/officeart/2005/8/layout/bProcess3"/>
    <dgm:cxn modelId="{6ED615AA-FF3F-4665-BB13-D68838F14F2F}" type="presParOf" srcId="{1034D67C-0021-40D9-8921-2FAAC84280FC}" destId="{76422A9D-B9A5-449A-8567-7D8983623C61}" srcOrd="0" destOrd="0" presId="urn:microsoft.com/office/officeart/2005/8/layout/bProcess3"/>
    <dgm:cxn modelId="{89A066E4-F14C-4243-94C9-644862F7F70B}" type="presParOf" srcId="{2EDBC497-AEE0-430C-A8D8-0C4A4C52C0F3}" destId="{0EBF036F-0814-4BCF-B536-96B00621428A}" srcOrd="10" destOrd="0" presId="urn:microsoft.com/office/officeart/2005/8/layout/bProcess3"/>
    <dgm:cxn modelId="{E09C4BFA-4874-4390-B10D-0D29D822A39A}" type="presParOf" srcId="{2EDBC497-AEE0-430C-A8D8-0C4A4C52C0F3}" destId="{C060029B-E7E6-4BEF-905D-3204606D4B42}" srcOrd="11" destOrd="0" presId="urn:microsoft.com/office/officeart/2005/8/layout/bProcess3"/>
    <dgm:cxn modelId="{62CAA273-F9F2-4DA1-9EEC-2AB39250575B}" type="presParOf" srcId="{C060029B-E7E6-4BEF-905D-3204606D4B42}" destId="{2E84D5B7-B667-4479-9846-F421DD326835}" srcOrd="0" destOrd="0" presId="urn:microsoft.com/office/officeart/2005/8/layout/bProcess3"/>
    <dgm:cxn modelId="{A04302D5-A8E6-4ADB-8B46-C9A2C914E400}" type="presParOf" srcId="{2EDBC497-AEE0-430C-A8D8-0C4A4C52C0F3}" destId="{06961E65-93A5-4693-A94C-C712D148533C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1BC02-2B46-4155-BA3D-03B27C3DFC2F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0963A-5D7D-4686-8E1E-2B092984FA09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1F413-021C-4098-A912-ADDA6C918B56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745A-0311-4DDF-8F2E-813E84DF87FA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93EF3-4963-40E8-8F59-4260543FAD2D}">
      <dsp:nvSpPr>
        <dsp:cNvPr id="0" name=""/>
        <dsp:cNvSpPr/>
      </dsp:nvSpPr>
      <dsp:spPr>
        <a:xfrm>
          <a:off x="1431369" y="1265091"/>
          <a:ext cx="1385732" cy="1385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PUKÖ</a:t>
          </a:r>
        </a:p>
      </dsp:txBody>
      <dsp:txXfrm>
        <a:off x="1634305" y="1468027"/>
        <a:ext cx="979860" cy="979860"/>
      </dsp:txXfrm>
    </dsp:sp>
    <dsp:sp modelId="{340F0518-6F7E-432E-9C74-CCE776FEBB8A}">
      <dsp:nvSpPr>
        <dsp:cNvPr id="0" name=""/>
        <dsp:cNvSpPr/>
      </dsp:nvSpPr>
      <dsp:spPr>
        <a:xfrm>
          <a:off x="1639229" y="1046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PLANLA</a:t>
          </a:r>
        </a:p>
      </dsp:txBody>
      <dsp:txXfrm>
        <a:off x="1781284" y="143101"/>
        <a:ext cx="685902" cy="685902"/>
      </dsp:txXfrm>
    </dsp:sp>
    <dsp:sp modelId="{E7F82A51-6CB0-4F9B-A16A-16CC3A39ABB4}">
      <dsp:nvSpPr>
        <dsp:cNvPr id="0" name=""/>
        <dsp:cNvSpPr/>
      </dsp:nvSpPr>
      <dsp:spPr>
        <a:xfrm>
          <a:off x="3111135" y="1472951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UYGULA</a:t>
          </a:r>
        </a:p>
      </dsp:txBody>
      <dsp:txXfrm>
        <a:off x="3253190" y="1615006"/>
        <a:ext cx="685902" cy="685902"/>
      </dsp:txXfrm>
    </dsp:sp>
    <dsp:sp modelId="{DBCFA525-3F97-4F2D-93FE-C9C8E48101DB}">
      <dsp:nvSpPr>
        <dsp:cNvPr id="0" name=""/>
        <dsp:cNvSpPr/>
      </dsp:nvSpPr>
      <dsp:spPr>
        <a:xfrm>
          <a:off x="1639229" y="2944857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KONTROL ET</a:t>
          </a:r>
        </a:p>
      </dsp:txBody>
      <dsp:txXfrm>
        <a:off x="1781284" y="3086912"/>
        <a:ext cx="685902" cy="685902"/>
      </dsp:txXfrm>
    </dsp:sp>
    <dsp:sp modelId="{D3FC4815-0630-4C96-B8E3-3A4BB485871C}">
      <dsp:nvSpPr>
        <dsp:cNvPr id="0" name=""/>
        <dsp:cNvSpPr/>
      </dsp:nvSpPr>
      <dsp:spPr>
        <a:xfrm>
          <a:off x="167324" y="1472951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ÖNLEM AL</a:t>
          </a:r>
        </a:p>
      </dsp:txBody>
      <dsp:txXfrm>
        <a:off x="309379" y="1615006"/>
        <a:ext cx="685902" cy="685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1BC02-2B46-4155-BA3D-03B27C3DFC2F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0963A-5D7D-4686-8E1E-2B092984FA09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1F413-021C-4098-A912-ADDA6C918B56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C745A-0311-4DDF-8F2E-813E84DF87FA}">
      <dsp:nvSpPr>
        <dsp:cNvPr id="0" name=""/>
        <dsp:cNvSpPr/>
      </dsp:nvSpPr>
      <dsp:spPr>
        <a:xfrm>
          <a:off x="617410" y="451132"/>
          <a:ext cx="3013651" cy="3013651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93EF3-4963-40E8-8F59-4260543FAD2D}">
      <dsp:nvSpPr>
        <dsp:cNvPr id="0" name=""/>
        <dsp:cNvSpPr/>
      </dsp:nvSpPr>
      <dsp:spPr>
        <a:xfrm>
          <a:off x="1431369" y="1265091"/>
          <a:ext cx="1385732" cy="13857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PUKÖ</a:t>
          </a:r>
        </a:p>
      </dsp:txBody>
      <dsp:txXfrm>
        <a:off x="1634305" y="1468027"/>
        <a:ext cx="979860" cy="979860"/>
      </dsp:txXfrm>
    </dsp:sp>
    <dsp:sp modelId="{340F0518-6F7E-432E-9C74-CCE776FEBB8A}">
      <dsp:nvSpPr>
        <dsp:cNvPr id="0" name=""/>
        <dsp:cNvSpPr/>
      </dsp:nvSpPr>
      <dsp:spPr>
        <a:xfrm>
          <a:off x="1639229" y="1046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PLANLA</a:t>
          </a:r>
        </a:p>
      </dsp:txBody>
      <dsp:txXfrm>
        <a:off x="1781284" y="143101"/>
        <a:ext cx="685902" cy="685902"/>
      </dsp:txXfrm>
    </dsp:sp>
    <dsp:sp modelId="{E7F82A51-6CB0-4F9B-A16A-16CC3A39ABB4}">
      <dsp:nvSpPr>
        <dsp:cNvPr id="0" name=""/>
        <dsp:cNvSpPr/>
      </dsp:nvSpPr>
      <dsp:spPr>
        <a:xfrm>
          <a:off x="3111135" y="1472951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UYGULA</a:t>
          </a:r>
        </a:p>
      </dsp:txBody>
      <dsp:txXfrm>
        <a:off x="3253190" y="1615006"/>
        <a:ext cx="685902" cy="685902"/>
      </dsp:txXfrm>
    </dsp:sp>
    <dsp:sp modelId="{DBCFA525-3F97-4F2D-93FE-C9C8E48101DB}">
      <dsp:nvSpPr>
        <dsp:cNvPr id="0" name=""/>
        <dsp:cNvSpPr/>
      </dsp:nvSpPr>
      <dsp:spPr>
        <a:xfrm>
          <a:off x="1639229" y="2944857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KONTROL ET</a:t>
          </a:r>
        </a:p>
      </dsp:txBody>
      <dsp:txXfrm>
        <a:off x="1781284" y="3086912"/>
        <a:ext cx="685902" cy="685902"/>
      </dsp:txXfrm>
    </dsp:sp>
    <dsp:sp modelId="{D3FC4815-0630-4C96-B8E3-3A4BB485871C}">
      <dsp:nvSpPr>
        <dsp:cNvPr id="0" name=""/>
        <dsp:cNvSpPr/>
      </dsp:nvSpPr>
      <dsp:spPr>
        <a:xfrm>
          <a:off x="167324" y="1472951"/>
          <a:ext cx="970012" cy="970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ÖNLEM AL</a:t>
          </a:r>
        </a:p>
      </dsp:txBody>
      <dsp:txXfrm>
        <a:off x="309379" y="1615006"/>
        <a:ext cx="685902" cy="685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F71ED-DBE4-4345-9FBF-7D9DBC159E72}">
      <dsp:nvSpPr>
        <dsp:cNvPr id="0" name=""/>
        <dsp:cNvSpPr/>
      </dsp:nvSpPr>
      <dsp:spPr>
        <a:xfrm>
          <a:off x="1753851" y="1112314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0177" y="1156017"/>
        <a:ext cx="20171" cy="4034"/>
      </dsp:txXfrm>
    </dsp:sp>
    <dsp:sp modelId="{E3F27A43-D814-4E2F-83B2-4D313CD1BEB5}">
      <dsp:nvSpPr>
        <dsp:cNvPr id="0" name=""/>
        <dsp:cNvSpPr/>
      </dsp:nvSpPr>
      <dsp:spPr>
        <a:xfrm>
          <a:off x="1637" y="631830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Öz Değerlendirme Raporunun (ÖDR) Hazırlanması</a:t>
          </a:r>
        </a:p>
      </dsp:txBody>
      <dsp:txXfrm>
        <a:off x="1637" y="631830"/>
        <a:ext cx="1754013" cy="1052408"/>
      </dsp:txXfrm>
    </dsp:sp>
    <dsp:sp modelId="{DCC0F09E-3931-4EEF-B432-009600BB4EE4}">
      <dsp:nvSpPr>
        <dsp:cNvPr id="0" name=""/>
        <dsp:cNvSpPr/>
      </dsp:nvSpPr>
      <dsp:spPr>
        <a:xfrm>
          <a:off x="3911288" y="1112314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7614" y="1156017"/>
        <a:ext cx="20171" cy="4034"/>
      </dsp:txXfrm>
    </dsp:sp>
    <dsp:sp modelId="{1D34F803-F2F2-4AD2-ADD7-55DDBF185EEA}">
      <dsp:nvSpPr>
        <dsp:cNvPr id="0" name=""/>
        <dsp:cNvSpPr/>
      </dsp:nvSpPr>
      <dsp:spPr>
        <a:xfrm>
          <a:off x="2159074" y="631830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İlgili kuruluşa yazılı başvuru</a:t>
          </a:r>
        </a:p>
      </dsp:txBody>
      <dsp:txXfrm>
        <a:off x="2159074" y="631830"/>
        <a:ext cx="1754013" cy="1052408"/>
      </dsp:txXfrm>
    </dsp:sp>
    <dsp:sp modelId="{C891200D-06A4-449F-8F51-94AF0D87A789}">
      <dsp:nvSpPr>
        <dsp:cNvPr id="0" name=""/>
        <dsp:cNvSpPr/>
      </dsp:nvSpPr>
      <dsp:spPr>
        <a:xfrm>
          <a:off x="6068725" y="1112314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5051" y="1156017"/>
        <a:ext cx="20171" cy="4034"/>
      </dsp:txXfrm>
    </dsp:sp>
    <dsp:sp modelId="{9F219CA1-136D-4F37-82E0-0EB7C0F47257}">
      <dsp:nvSpPr>
        <dsp:cNvPr id="0" name=""/>
        <dsp:cNvSpPr/>
      </dsp:nvSpPr>
      <dsp:spPr>
        <a:xfrm>
          <a:off x="4316511" y="631830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ÖDR’nin</a:t>
          </a: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 ilgili sisteme yüklenmesi</a:t>
          </a:r>
        </a:p>
      </dsp:txBody>
      <dsp:txXfrm>
        <a:off x="4316511" y="631830"/>
        <a:ext cx="1754013" cy="1052408"/>
      </dsp:txXfrm>
    </dsp:sp>
    <dsp:sp modelId="{CF07D3C8-3236-4BDB-AF9A-FCDA85CA69FD}">
      <dsp:nvSpPr>
        <dsp:cNvPr id="0" name=""/>
        <dsp:cNvSpPr/>
      </dsp:nvSpPr>
      <dsp:spPr>
        <a:xfrm>
          <a:off x="878644" y="1682438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2678" y="1866832"/>
        <a:ext cx="324243" cy="4034"/>
      </dsp:txXfrm>
    </dsp:sp>
    <dsp:sp modelId="{8E5B6E9C-CE39-40AE-92F2-53CCEF67CB20}">
      <dsp:nvSpPr>
        <dsp:cNvPr id="0" name=""/>
        <dsp:cNvSpPr/>
      </dsp:nvSpPr>
      <dsp:spPr>
        <a:xfrm>
          <a:off x="6473948" y="631830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ÖDR Ön incelemesinin yapılması</a:t>
          </a:r>
        </a:p>
      </dsp:txBody>
      <dsp:txXfrm>
        <a:off x="6473948" y="631830"/>
        <a:ext cx="1754013" cy="1052408"/>
      </dsp:txXfrm>
    </dsp:sp>
    <dsp:sp modelId="{1034D67C-0021-40D9-8921-2FAAC84280FC}">
      <dsp:nvSpPr>
        <dsp:cNvPr id="0" name=""/>
        <dsp:cNvSpPr/>
      </dsp:nvSpPr>
      <dsp:spPr>
        <a:xfrm>
          <a:off x="1753851" y="2568145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0177" y="2611848"/>
        <a:ext cx="20171" cy="4034"/>
      </dsp:txXfrm>
    </dsp:sp>
    <dsp:sp modelId="{87D3E6C7-7551-4BE7-9DDA-8B6905C23518}">
      <dsp:nvSpPr>
        <dsp:cNvPr id="0" name=""/>
        <dsp:cNvSpPr/>
      </dsp:nvSpPr>
      <dsp:spPr>
        <a:xfrm>
          <a:off x="1637" y="2087661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Kurumun Değerlendirilmeye alınması ve değerlendirme takımı tarafından </a:t>
          </a:r>
          <a:r>
            <a:rPr lang="tr-TR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ÖDR’nin</a:t>
          </a: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 değerlendirilmesi</a:t>
          </a:r>
        </a:p>
      </dsp:txBody>
      <dsp:txXfrm>
        <a:off x="1637" y="2087661"/>
        <a:ext cx="1754013" cy="1052408"/>
      </dsp:txXfrm>
    </dsp:sp>
    <dsp:sp modelId="{C060029B-E7E6-4BEF-905D-3204606D4B42}">
      <dsp:nvSpPr>
        <dsp:cNvPr id="0" name=""/>
        <dsp:cNvSpPr/>
      </dsp:nvSpPr>
      <dsp:spPr>
        <a:xfrm>
          <a:off x="3911288" y="2568145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7614" y="2611848"/>
        <a:ext cx="20171" cy="4034"/>
      </dsp:txXfrm>
    </dsp:sp>
    <dsp:sp modelId="{0EBF036F-0814-4BCF-B536-96B00621428A}">
      <dsp:nvSpPr>
        <dsp:cNvPr id="0" name=""/>
        <dsp:cNvSpPr/>
      </dsp:nvSpPr>
      <dsp:spPr>
        <a:xfrm>
          <a:off x="2159074" y="2087661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Kurum ziyareti</a:t>
          </a:r>
        </a:p>
      </dsp:txBody>
      <dsp:txXfrm>
        <a:off x="2159074" y="2087661"/>
        <a:ext cx="1754013" cy="1052408"/>
      </dsp:txXfrm>
    </dsp:sp>
    <dsp:sp modelId="{06961E65-93A5-4693-A94C-C712D148533C}">
      <dsp:nvSpPr>
        <dsp:cNvPr id="0" name=""/>
        <dsp:cNvSpPr/>
      </dsp:nvSpPr>
      <dsp:spPr>
        <a:xfrm>
          <a:off x="4316511" y="2087661"/>
          <a:ext cx="1754013" cy="1052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" panose="020B0604020202020204" pitchFamily="34" charset="0"/>
              <a:cs typeface="Arial" panose="020B0604020202020204" pitchFamily="34" charset="0"/>
            </a:rPr>
            <a:t>Akreditasyon kararı</a:t>
          </a:r>
        </a:p>
      </dsp:txBody>
      <dsp:txXfrm>
        <a:off x="4316511" y="2087661"/>
        <a:ext cx="1754013" cy="105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2E4FD-3F2C-8045-BBBC-8072A4A4D1AB}" type="datetimeFigureOut">
              <a:rPr lang="tr-TR" smtClean="0"/>
              <a:t>8.12.2022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BE335-8DB7-2748-8A38-6C302C73D0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5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D7C44-561E-4895-A6C1-065352B7D6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8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0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14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8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444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20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56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09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32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673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7C44-561E-4895-A6C1-065352B7D6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1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10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130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600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426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3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46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99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70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50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55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93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(</a:t>
            </a:r>
            <a:r>
              <a:rPr lang="tr-TR" dirty="0" err="1"/>
              <a:t>Mentor</a:t>
            </a:r>
            <a:r>
              <a:rPr lang="tr-TR" dirty="0"/>
              <a:t> tarafından ilgili fakülte ya ada programın akreditasyon kuruluşu yazılarak düzenlenecek)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BE335-8DB7-2748-8A38-6C302C73D0D4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05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43900528-2C70-4544-AC7F-98A9ABA621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" r="62857"/>
          <a:stretch/>
        </p:blipFill>
        <p:spPr bwMode="auto">
          <a:xfrm>
            <a:off x="-36512" y="0"/>
            <a:ext cx="281744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03848" y="2209428"/>
            <a:ext cx="5398368" cy="1225021"/>
          </a:xfrm>
        </p:spPr>
        <p:txBody>
          <a:bodyPr/>
          <a:lstStyle>
            <a:lvl1pPr algn="r">
              <a:defRPr b="1">
                <a:solidFill>
                  <a:schemeClr val="accent6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03848" y="3989288"/>
            <a:ext cx="5398368" cy="1460500"/>
          </a:xfrm>
        </p:spPr>
        <p:txBody>
          <a:bodyPr/>
          <a:lstStyle>
            <a:lvl1pPr marL="0" indent="0" algn="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7307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>
            <a:extLst>
              <a:ext uri="{FF2B5EF4-FFF2-40B4-BE49-F238E27FC236}">
                <a16:creationId xmlns:a16="http://schemas.microsoft.com/office/drawing/2014/main" id="{A9891A0A-ED75-7946-8494-71A7203449E7}"/>
              </a:ext>
            </a:extLst>
          </p:cNvPr>
          <p:cNvGrpSpPr/>
          <p:nvPr userDrawn="1"/>
        </p:nvGrpSpPr>
        <p:grpSpPr>
          <a:xfrm>
            <a:off x="-10344" y="4729708"/>
            <a:ext cx="9118848" cy="969962"/>
            <a:chOff x="35496" y="4729708"/>
            <a:chExt cx="9118848" cy="969962"/>
          </a:xfrm>
        </p:grpSpPr>
        <p:pic>
          <p:nvPicPr>
            <p:cNvPr id="7" name="Picture 4" descr="sunu">
              <a:extLst>
                <a:ext uri="{FF2B5EF4-FFF2-40B4-BE49-F238E27FC236}">
                  <a16:creationId xmlns:a16="http://schemas.microsoft.com/office/drawing/2014/main" id="{35378863-6900-2445-9F28-506C22E0DC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"/>
            <a:stretch/>
          </p:blipFill>
          <p:spPr bwMode="auto">
            <a:xfrm>
              <a:off x="467544" y="4729708"/>
              <a:ext cx="868680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196A3ED0-8BC1-1642-8DA4-51978C7093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67"/>
            <a:stretch/>
          </p:blipFill>
          <p:spPr bwMode="auto">
            <a:xfrm>
              <a:off x="35496" y="4729708"/>
              <a:ext cx="999728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defRPr sz="2800"/>
            </a:lvl1pPr>
            <a:lvl2pPr>
              <a:buClr>
                <a:schemeClr val="accent6"/>
              </a:buClr>
              <a:defRPr sz="2400">
                <a:solidFill>
                  <a:srgbClr val="C00000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09EE6-FD0A-B042-ACEB-714619A63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115616" y="5268937"/>
            <a:ext cx="6336704" cy="396875"/>
          </a:xfrm>
          <a:ln/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6FBDE4-A144-DE43-B05F-90C64D8D7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5268937"/>
            <a:ext cx="720080" cy="396875"/>
          </a:xfrm>
          <a:ln/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D95ABB-A2C2-FF41-BD17-A29694185579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026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>
            <a:extLst>
              <a:ext uri="{FF2B5EF4-FFF2-40B4-BE49-F238E27FC236}">
                <a16:creationId xmlns:a16="http://schemas.microsoft.com/office/drawing/2014/main" id="{A9891A0A-ED75-7946-8494-71A7203449E7}"/>
              </a:ext>
            </a:extLst>
          </p:cNvPr>
          <p:cNvGrpSpPr/>
          <p:nvPr userDrawn="1"/>
        </p:nvGrpSpPr>
        <p:grpSpPr>
          <a:xfrm>
            <a:off x="-10344" y="4729708"/>
            <a:ext cx="9118848" cy="969962"/>
            <a:chOff x="35496" y="4729708"/>
            <a:chExt cx="9118848" cy="969962"/>
          </a:xfrm>
        </p:grpSpPr>
        <p:pic>
          <p:nvPicPr>
            <p:cNvPr id="7" name="Picture 4" descr="sunu">
              <a:extLst>
                <a:ext uri="{FF2B5EF4-FFF2-40B4-BE49-F238E27FC236}">
                  <a16:creationId xmlns:a16="http://schemas.microsoft.com/office/drawing/2014/main" id="{35378863-6900-2445-9F28-506C22E0DCB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"/>
            <a:stretch/>
          </p:blipFill>
          <p:spPr bwMode="auto">
            <a:xfrm>
              <a:off x="467544" y="4729708"/>
              <a:ext cx="868680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196A3ED0-8BC1-1642-8DA4-51978C7093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67"/>
            <a:stretch/>
          </p:blipFill>
          <p:spPr bwMode="auto">
            <a:xfrm>
              <a:off x="35496" y="4729708"/>
              <a:ext cx="999728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457200" y="1333500"/>
            <a:ext cx="3970784" cy="3771636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>
                <a:solidFill>
                  <a:srgbClr val="C00000"/>
                </a:solidFill>
              </a:defRPr>
            </a:lvl2pPr>
            <a:lvl3pPr>
              <a:buClr>
                <a:schemeClr val="accent6"/>
              </a:buClr>
              <a:defRPr sz="1800">
                <a:solidFill>
                  <a:schemeClr val="accent2"/>
                </a:solidFill>
              </a:defRPr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F09EE6-FD0A-B042-ACEB-714619A63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115616" y="5268937"/>
            <a:ext cx="6336704" cy="396875"/>
          </a:xfrm>
          <a:ln/>
        </p:spPr>
        <p:txBody>
          <a:bodyPr anchor="ctr"/>
          <a:lstStyle>
            <a:lvl1pPr algn="l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6FBDE4-A144-DE43-B05F-90C64D8D7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5268937"/>
            <a:ext cx="720080" cy="396875"/>
          </a:xfrm>
          <a:ln/>
        </p:spPr>
        <p:txBody>
          <a:bodyPr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D95ABB-A2C2-FF41-BD17-A29694185579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  <p:sp>
        <p:nvSpPr>
          <p:cNvPr id="10" name="2 İçerik Yer Tutucusu">
            <a:extLst>
              <a:ext uri="{FF2B5EF4-FFF2-40B4-BE49-F238E27FC236}">
                <a16:creationId xmlns:a16="http://schemas.microsoft.com/office/drawing/2014/main" id="{575931E2-CEA4-3743-8B48-50B6567BF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05672" y="1318112"/>
            <a:ext cx="3970784" cy="3771636"/>
          </a:xfrm>
        </p:spPr>
        <p:txBody>
          <a:bodyPr/>
          <a:lstStyle>
            <a:lvl1pPr>
              <a:lnSpc>
                <a:spcPct val="12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>
                <a:solidFill>
                  <a:srgbClr val="C00000"/>
                </a:solidFill>
              </a:defRPr>
            </a:lvl2pPr>
            <a:lvl3pPr>
              <a:buClr>
                <a:schemeClr val="accent6"/>
              </a:buClr>
              <a:defRPr sz="1800">
                <a:solidFill>
                  <a:schemeClr val="accent2"/>
                </a:solidFill>
              </a:defRPr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</p:txBody>
      </p:sp>
    </p:spTree>
    <p:extLst>
      <p:ext uri="{BB962C8B-B14F-4D97-AF65-F5344CB8AC3E}">
        <p14:creationId xmlns:p14="http://schemas.microsoft.com/office/powerpoint/2010/main" val="105675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D0B9-31B4-4CB9-AA5C-8696A991FC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73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5F5A53-02FD-9542-8407-13125B52B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02A415-4F42-0A43-B97F-0C5182B4E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D0A026-ADBD-BB43-9800-87A605A8AE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6B5163-4474-B243-BF4A-00873B02E6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Akreditasyon Mentorluk Uygulama Programı - 2022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CF8167-9FEF-E84B-90FC-4EC01D6F7A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7DBF073-386F-ED44-8A25-744523D78A1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57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kak.gov.tr/akreditasyon-kuruluslari/akreditasyon-kuruluslari-nedi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kak.gov.tr/akreditasyon-kuruluslari/akreditasyon-kuruluslari-nedi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kak.gov.tr/akreditasyon-kuruluslari/tescil-suresi-devam-edenler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sonline.org/about-ias/what-is-accredit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15816" y="1203854"/>
            <a:ext cx="5398368" cy="1225021"/>
          </a:xfrm>
        </p:spPr>
        <p:txBody>
          <a:bodyPr/>
          <a:lstStyle/>
          <a:p>
            <a:r>
              <a:rPr lang="tr-TR" dirty="0"/>
              <a:t>Akreditasyon </a:t>
            </a:r>
            <a:r>
              <a:rPr lang="tr-TR" dirty="0" err="1"/>
              <a:t>Mentor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Uygulama Programı </a:t>
            </a:r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1CE109E3-C1C6-7648-8B76-46BA98EB0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4" y="2565761"/>
            <a:ext cx="5398368" cy="14605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 dirty="0"/>
              <a:t>Eğitimde Akreditasyon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 dirty="0"/>
              <a:t>Tanımlar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b="1" dirty="0"/>
              <a:t>Süreçler</a:t>
            </a:r>
            <a:endParaRPr lang="tr-TR" sz="2800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3F02A7-F9BB-46C7-BFBA-A2AF69B2C0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29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Akreditasyon Mentorluk Uygulama Programı - 2022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24890" y="1561740"/>
            <a:ext cx="7687100" cy="1734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4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6D5F344-FB89-384A-AA50-1BEE02CD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Değerler</a:t>
            </a:r>
          </a:p>
        </p:txBody>
      </p:sp>
      <p:sp>
        <p:nvSpPr>
          <p:cNvPr id="17410" name="2 İçerik Yer Tutucusu">
            <a:extLst>
              <a:ext uri="{FF2B5EF4-FFF2-40B4-BE49-F238E27FC236}">
                <a16:creationId xmlns:a16="http://schemas.microsoft.com/office/drawing/2014/main" id="{540B1378-976D-0D4F-886C-E038452F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/>
              <a:t>Paydaşlara, yüksek düzeyde  bir hesap verebilirliği sağlama</a:t>
            </a:r>
          </a:p>
          <a:p>
            <a:r>
              <a:rPr lang="tr-TR" altLang="tr-TR" sz="2400" dirty="0"/>
              <a:t>Yeterli geribildirim</a:t>
            </a:r>
          </a:p>
          <a:p>
            <a:r>
              <a:rPr lang="tr-TR" altLang="tr-TR" sz="2400" dirty="0"/>
              <a:t>Etkili, bağımsız karar alabilen  ve  sosyal sorumluluğu olan mezunlar yetiştirilmesini destekleme</a:t>
            </a:r>
          </a:p>
          <a:p>
            <a:r>
              <a:rPr lang="tr-TR" altLang="tr-TR" sz="2400" dirty="0"/>
              <a:t>Öğrenci katılımının sağlanması</a:t>
            </a:r>
          </a:p>
          <a:p>
            <a:endParaRPr lang="tr-TR" altLang="tr-TR" sz="2400" dirty="0"/>
          </a:p>
          <a:p>
            <a:endParaRPr lang="tr-TR" altLang="tr-TR" sz="2400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6EF4CC-E064-974B-9D74-5282EB93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EF5A11-E570-1E4B-91AD-30EF3B49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10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816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Başlık">
            <a:extLst>
              <a:ext uri="{FF2B5EF4-FFF2-40B4-BE49-F238E27FC236}">
                <a16:creationId xmlns:a16="http://schemas.microsoft.com/office/drawing/2014/main" id="{1100B791-C1E3-FB4C-AA20-E8803387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Temel Değerler</a:t>
            </a:r>
          </a:p>
        </p:txBody>
      </p:sp>
      <p:sp>
        <p:nvSpPr>
          <p:cNvPr id="18434" name="2 İçerik Yer Tutucusu">
            <a:extLst>
              <a:ext uri="{FF2B5EF4-FFF2-40B4-BE49-F238E27FC236}">
                <a16:creationId xmlns:a16="http://schemas.microsoft.com/office/drawing/2014/main" id="{16594F65-D767-424F-95D8-3FFC60241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/>
              <a:t>Öğrencilerin doğru değerlendirilmesi ve danışmanlık</a:t>
            </a:r>
          </a:p>
          <a:p>
            <a:r>
              <a:rPr lang="tr-TR" altLang="tr-TR" sz="2400" dirty="0"/>
              <a:t>Çağdaş müfredat, öğrenci merkezli, kanıta dayalı eğitim</a:t>
            </a:r>
          </a:p>
          <a:p>
            <a:r>
              <a:rPr lang="tr-TR" altLang="tr-TR" sz="2400" dirty="0"/>
              <a:t>Eğiticilerin eğitimi</a:t>
            </a:r>
          </a:p>
          <a:p>
            <a:r>
              <a:rPr lang="tr-TR" altLang="tr-TR" sz="2400" dirty="0"/>
              <a:t>Uygulamaların ve uygulama ortamlarının yeterliliği</a:t>
            </a:r>
          </a:p>
          <a:p>
            <a:r>
              <a:rPr lang="tr-TR" altLang="tr-TR" sz="2400" dirty="0"/>
              <a:t>Mezunların izlenmesi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B36949D-2464-3B40-AD3B-9BA44DE9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01FD8AC-B0A0-4347-8547-9B6D3C00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11</a:t>
            </a:fld>
            <a:endParaRPr lang="tr-TR" alt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Program Akreditasyonu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ABF53C-9A5E-4D1A-9AA3-B43392F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akreditasyon kuruluşu tarafından belirli bir alanda önceden belirlenmiş, </a:t>
            </a:r>
            <a:r>
              <a:rPr lang="tr-TR" u="sng" dirty="0"/>
              <a:t>akademik ve alana özgü standartların </a:t>
            </a:r>
            <a:r>
              <a:rPr lang="tr-TR" dirty="0"/>
              <a:t>bir yükseköğretim programı tarafından karşılanıp karşılanmadığını ölçen değerlendirme ve dış kalite güvence sürecini ifade etmektedir.</a:t>
            </a:r>
          </a:p>
          <a:p>
            <a:r>
              <a:rPr lang="tr-TR" sz="1400" dirty="0">
                <a:hlinkClick r:id="rId2"/>
              </a:rPr>
              <a:t>https://yokak.gov.tr/akreditasyon-kuruluslari/akreditasyon-kuruluslari-nedir</a:t>
            </a:r>
            <a:r>
              <a:rPr lang="tr-TR" sz="1400" dirty="0"/>
              <a:t> </a:t>
            </a:r>
            <a:br>
              <a:rPr lang="tr-TR" sz="1400" dirty="0"/>
            </a:br>
            <a:r>
              <a:rPr lang="tr-TR" sz="1400" dirty="0"/>
              <a:t>Erişim: 10.04.2022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BF5C313-74EB-8140-9CCA-FB21AEC6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33547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Akreditasyon kuruluşlarının kim yetkilendirir?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ABF53C-9A5E-4D1A-9AA3-B43392F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200" dirty="0"/>
              <a:t>Türkiye’de akreditasyon kuruluşlarının yetkilendirme ve tanınma faaliyetlerinden Yükseköğretim Kalite Kurulu (YÖKAK) sorumludur. </a:t>
            </a:r>
          </a:p>
          <a:p>
            <a:r>
              <a:rPr lang="tr-TR" sz="2200" dirty="0"/>
              <a:t>Ulusal akreditasyon kuruluşlarının yetkilendirilmesi ve uluslararası akreditasyon kuruluşlarının tanınması süreci </a:t>
            </a:r>
            <a:r>
              <a:rPr lang="tr-TR" sz="2200" u="sng" dirty="0"/>
              <a:t>YÖKAK tarafından belirlenen ilke ve ölçütler</a:t>
            </a:r>
            <a:r>
              <a:rPr lang="tr-TR" sz="2200" dirty="0"/>
              <a:t> kapsamında yürütülmektedir.</a:t>
            </a:r>
          </a:p>
          <a:p>
            <a:r>
              <a:rPr lang="tr-TR" sz="1400" dirty="0">
                <a:hlinkClick r:id="rId2"/>
              </a:rPr>
              <a:t>https://yokak.gov.tr/akreditasyon-kuruluslari/akreditasyon-kuruluslari-nedir</a:t>
            </a:r>
            <a:r>
              <a:rPr lang="tr-TR" sz="1400" dirty="0"/>
              <a:t> </a:t>
            </a:r>
            <a:br>
              <a:rPr lang="tr-TR" sz="1400" dirty="0"/>
            </a:br>
            <a:r>
              <a:rPr lang="tr-TR" sz="1400" dirty="0"/>
              <a:t>Erişim: 10.04.2022</a:t>
            </a:r>
          </a:p>
          <a:p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A0C1A9E-B80F-C54F-8AD7-5D03F3C1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85981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oru ile ilgili görsel sonucu">
            <a:extLst>
              <a:ext uri="{FF2B5EF4-FFF2-40B4-BE49-F238E27FC236}">
                <a16:creationId xmlns:a16="http://schemas.microsoft.com/office/drawing/2014/main" id="{A5F82990-64A1-CD46-AA2E-400D50BE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9468"/>
            <a:ext cx="384198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8703224-6BAE-3944-9922-90775398A9B5}"/>
              </a:ext>
            </a:extLst>
          </p:cNvPr>
          <p:cNvSpPr/>
          <p:nvPr/>
        </p:nvSpPr>
        <p:spPr>
          <a:xfrm>
            <a:off x="351984" y="265213"/>
            <a:ext cx="8440032" cy="22322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rgbClr val="3E4095"/>
                </a:solidFill>
              </a:rPr>
              <a:t>TÜRKİYE’DE EĞİTİM PROGRAMLARININ AKREDİTASYONU İÇİN YETKİLENDİRİLMİŞ </a:t>
            </a:r>
            <a:br>
              <a:rPr lang="tr-TR" sz="2400" b="1" dirty="0">
                <a:solidFill>
                  <a:srgbClr val="3E4095"/>
                </a:solidFill>
              </a:rPr>
            </a:br>
            <a:r>
              <a:rPr lang="tr-TR" sz="2400" b="1" dirty="0">
                <a:solidFill>
                  <a:srgbClr val="3E4095"/>
                </a:solidFill>
              </a:rPr>
              <a:t>VE TESCİL SÜRESİ DEVAM EDEN </a:t>
            </a:r>
            <a:br>
              <a:rPr lang="tr-TR" sz="2400" b="1" dirty="0">
                <a:solidFill>
                  <a:srgbClr val="3E4095"/>
                </a:solidFill>
              </a:rPr>
            </a:br>
            <a:r>
              <a:rPr lang="tr-TR" sz="2400" b="1" dirty="0">
                <a:solidFill>
                  <a:srgbClr val="3E4095"/>
                </a:solidFill>
              </a:rPr>
              <a:t>KURULUŞ SAYISI NEDİR?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D3E7201-045C-D247-BB8F-C3E7EDE3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713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YÖKAK Tarafından Tescillenmiş Akreditasyon Kuruluşu Sayısı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ABF53C-9A5E-4D1A-9AA3-B43392F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Türkiye’de YÖKAK tarafından tescillenmiş </a:t>
            </a:r>
            <a:br>
              <a:rPr lang="tr-TR" sz="2400" dirty="0"/>
            </a:br>
            <a:r>
              <a:rPr lang="tr-TR" sz="2400" dirty="0"/>
              <a:t>20 adet Akreditasyon Kuruluşu bulunmaktadır.</a:t>
            </a:r>
            <a:endParaRPr lang="tr-TR" sz="2400" dirty="0">
              <a:hlinkClick r:id="" action="ppaction://noaction"/>
            </a:endParaRPr>
          </a:p>
          <a:p>
            <a:endParaRPr lang="tr-TR" sz="2400" dirty="0">
              <a:hlinkClick r:id="" action="ppaction://noaction"/>
            </a:endParaRPr>
          </a:p>
          <a:p>
            <a:endParaRPr lang="tr-TR" sz="2400" dirty="0">
              <a:hlinkClick r:id="" action="ppaction://noaction"/>
            </a:endParaRPr>
          </a:p>
          <a:p>
            <a:endParaRPr lang="tr-TR" sz="2400" dirty="0">
              <a:hlinkClick r:id="" action="ppaction://noaction"/>
            </a:endParaRPr>
          </a:p>
          <a:p>
            <a:endParaRPr lang="tr-TR" sz="2400" dirty="0">
              <a:hlinkClick r:id="" action="ppaction://noaction"/>
            </a:endParaRPr>
          </a:p>
          <a:p>
            <a:r>
              <a:rPr lang="tr-TR" sz="1600" dirty="0">
                <a:hlinkClick r:id="" action="ppaction://noaction"/>
              </a:rPr>
              <a:t>https://yokak.gov.tr/akreditasyon-kuruluslari/tescil-suresi-devam-edenler</a:t>
            </a:r>
            <a:r>
              <a:rPr lang="tr-TR" sz="1600" dirty="0"/>
              <a:t>  </a:t>
            </a:r>
            <a:br>
              <a:rPr lang="tr-TR" sz="1600" dirty="0"/>
            </a:br>
            <a:r>
              <a:rPr lang="tr-TR" sz="1600" dirty="0"/>
              <a:t>Erişim: 16.11.2022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B2D4C8A-1F2D-9244-A888-C877CC91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2641476"/>
            <a:ext cx="8460432" cy="1208633"/>
          </a:xfrm>
          <a:prstGeom prst="rect">
            <a:avLst/>
          </a:prstGeom>
          <a:effectLst>
            <a:outerShdw blurRad="127000" dist="1143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E8C0711-CA63-6D4D-BAD3-654D09D0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1093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Önlisans</a:t>
            </a:r>
            <a:r>
              <a:rPr lang="tr-TR" dirty="0"/>
              <a:t> programlarını akredite eden kuruluş var mıdır?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ABF53C-9A5E-4D1A-9AA3-B43392F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Türkiye’de </a:t>
            </a:r>
            <a:r>
              <a:rPr lang="tr-TR" dirty="0" err="1"/>
              <a:t>önlisans</a:t>
            </a:r>
            <a:r>
              <a:rPr lang="tr-TR" dirty="0"/>
              <a:t> düzeyinde eğitim programlarını değerlendiren bir akreditasyon kuruluşu </a:t>
            </a:r>
            <a:r>
              <a:rPr lang="tr-TR" u="sng" dirty="0"/>
              <a:t>bulunmamakta</a:t>
            </a:r>
            <a:r>
              <a:rPr lang="tr-TR" dirty="0"/>
              <a:t>dır.</a:t>
            </a:r>
            <a:endParaRPr lang="tr-TR" dirty="0">
              <a:hlinkClick r:id="rId2"/>
            </a:endParaRPr>
          </a:p>
          <a:p>
            <a:endParaRPr lang="tr-TR" dirty="0">
              <a:hlinkClick r:id="rId2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pic>
        <p:nvPicPr>
          <p:cNvPr id="13" name="İçerik Yer Tutucusu 6">
            <a:extLst>
              <a:ext uri="{FF2B5EF4-FFF2-40B4-BE49-F238E27FC236}">
                <a16:creationId xmlns:a16="http://schemas.microsoft.com/office/drawing/2014/main" id="{05B46F39-A906-8848-AFE7-D2E863E65FA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705350" y="1558999"/>
            <a:ext cx="3970338" cy="3289152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51EEF7B-72F9-48E7-955A-EFEE7AD47FDB}"/>
              </a:ext>
            </a:extLst>
          </p:cNvPr>
          <p:cNvSpPr/>
          <p:nvPr/>
        </p:nvSpPr>
        <p:spPr>
          <a:xfrm>
            <a:off x="5435082" y="3577580"/>
            <a:ext cx="1297157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6A2ACF6-77AC-BF41-942A-7C9D93BF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1653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8703224-6BAE-3944-9922-90775398A9B5}"/>
              </a:ext>
            </a:extLst>
          </p:cNvPr>
          <p:cNvSpPr/>
          <p:nvPr/>
        </p:nvSpPr>
        <p:spPr>
          <a:xfrm>
            <a:off x="351984" y="265214"/>
            <a:ext cx="8440032" cy="1710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tr-TR" sz="2400" b="1" dirty="0">
                <a:solidFill>
                  <a:srgbClr val="3E4095"/>
                </a:solidFill>
              </a:rPr>
              <a:t>2016-2017 öğretim yılından itibaren, akredite programlar ÖSYM kılavuzunda belirtilmektedir.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D3E7201-045C-D247-BB8F-C3E7EDE3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17</a:t>
            </a:fld>
            <a:endParaRPr lang="tr-TR" altLang="tr-TR" dirty="0"/>
          </a:p>
        </p:txBody>
      </p:sp>
      <p:pic>
        <p:nvPicPr>
          <p:cNvPr id="6" name="Picture 2" descr="hedefler ile ilgili görsel sonucu">
            <a:extLst>
              <a:ext uri="{FF2B5EF4-FFF2-40B4-BE49-F238E27FC236}">
                <a16:creationId xmlns:a16="http://schemas.microsoft.com/office/drawing/2014/main" id="{1DA76D84-969E-1F44-9FED-673B41536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2662" r="3491" b="4171"/>
          <a:stretch/>
        </p:blipFill>
        <p:spPr bwMode="auto">
          <a:xfrm>
            <a:off x="2195736" y="1921396"/>
            <a:ext cx="4608513" cy="304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72577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>
            <a:extLst>
              <a:ext uri="{FF2B5EF4-FFF2-40B4-BE49-F238E27FC236}">
                <a16:creationId xmlns:a16="http://schemas.microsoft.com/office/drawing/2014/main" id="{128FFA32-665D-0740-9731-5BEBA107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Kalite Politikası</a:t>
            </a:r>
          </a:p>
        </p:txBody>
      </p:sp>
      <p:sp>
        <p:nvSpPr>
          <p:cNvPr id="19458" name="2 İçerik Yer Tutucusu">
            <a:extLst>
              <a:ext uri="{FF2B5EF4-FFF2-40B4-BE49-F238E27FC236}">
                <a16:creationId xmlns:a16="http://schemas.microsoft.com/office/drawing/2014/main" id="{ECC84DBB-C4BF-834E-B3CE-AA6187D7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Akreditasyonun temel değerleri; </a:t>
            </a:r>
          </a:p>
          <a:p>
            <a:pPr lvl="1"/>
            <a:r>
              <a:rPr lang="tr-TR" altLang="tr-TR" dirty="0"/>
              <a:t>Öğrenme, toplum, sorumluluk ve sürekli iyileşme </a:t>
            </a:r>
          </a:p>
          <a:p>
            <a:r>
              <a:rPr lang="tr-TR" altLang="tr-TR" dirty="0"/>
              <a:t>Değerlendirme süreci </a:t>
            </a:r>
          </a:p>
          <a:p>
            <a:pPr lvl="1"/>
            <a:r>
              <a:rPr lang="tr-TR" altLang="tr-TR" dirty="0"/>
              <a:t>Saygı ve güven ilişkisine dayalıdır.</a:t>
            </a:r>
          </a:p>
          <a:p>
            <a:pPr lvl="1"/>
            <a:r>
              <a:rPr lang="tr-TR" altLang="tr-TR" dirty="0"/>
              <a:t>Önce kuruma sonra da topluma yarar sağlanmasına odaklanır.</a:t>
            </a:r>
          </a:p>
          <a:p>
            <a:pPr lvl="1"/>
            <a:r>
              <a:rPr lang="tr-TR" altLang="tr-TR" dirty="0"/>
              <a:t>Çalışmalar,  açık ve hesap verebilmeye hazır yüksek düzey etik ilkelere göre yürütülür.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15F4C38-F87C-C645-8202-D4D749DE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28925A-FAC1-BF44-817C-660EBDB5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18</a:t>
            </a:fld>
            <a:endParaRPr lang="tr-TR" alt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>
            <a:extLst>
              <a:ext uri="{FF2B5EF4-FFF2-40B4-BE49-F238E27FC236}">
                <a16:creationId xmlns:a16="http://schemas.microsoft.com/office/drawing/2014/main" id="{3F5E8AF7-9CF7-9842-8793-C8BBD09C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Değerlendirme Ekipleri</a:t>
            </a:r>
          </a:p>
        </p:txBody>
      </p:sp>
      <p:sp>
        <p:nvSpPr>
          <p:cNvPr id="20482" name="2 İçerik Yer Tutucusu">
            <a:extLst>
              <a:ext uri="{FF2B5EF4-FFF2-40B4-BE49-F238E27FC236}">
                <a16:creationId xmlns:a16="http://schemas.microsoft.com/office/drawing/2014/main" id="{B69C6832-8B82-5044-B8BB-D0EA4F607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Değerlendirme ekipleri yetkili kurumca belirlenir.</a:t>
            </a:r>
          </a:p>
          <a:p>
            <a:pPr lvl="1"/>
            <a:r>
              <a:rPr lang="tr-TR" altLang="tr-TR" dirty="0"/>
              <a:t>Değerlendirilecek her program  için ayrı bir ekip  kurulur.</a:t>
            </a:r>
          </a:p>
          <a:p>
            <a:pPr lvl="1"/>
            <a:r>
              <a:rPr lang="tr-TR" altLang="tr-TR" dirty="0"/>
              <a:t>Değerlendirilecek kurumla bir bağı ya da çıkar ilişkisi olamaz.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4BBA151-9BE3-8741-8FF6-97C56775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AE438B4-EBDC-D248-8479-5EA76B22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19</a:t>
            </a:fld>
            <a:endParaRPr lang="tr-TR" alt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dirty="0"/>
              <a:t>Akreditasyon </a:t>
            </a:r>
            <a:r>
              <a:rPr lang="tr-TR" dirty="0" err="1"/>
              <a:t>Mentorluk</a:t>
            </a:r>
            <a:r>
              <a:rPr lang="tr-TR" dirty="0"/>
              <a:t> Uygulaması İzleme Komisyonu</a:t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Prof. Dr. Murat FINDIK (Başkan)</a:t>
            </a:r>
          </a:p>
          <a:p>
            <a:pPr marL="0" indent="0">
              <a:buNone/>
            </a:pPr>
            <a:r>
              <a:rPr lang="en-US" dirty="0"/>
              <a:t>Prof. Dr. </a:t>
            </a:r>
            <a:r>
              <a:rPr lang="tr-TR" dirty="0"/>
              <a:t>Özen KULAKAÇ</a:t>
            </a:r>
          </a:p>
          <a:p>
            <a:pPr marL="0" indent="0">
              <a:buNone/>
            </a:pPr>
            <a:r>
              <a:rPr lang="tr-TR" dirty="0"/>
              <a:t>Prof. Dr. Lütfü NAMLI</a:t>
            </a:r>
          </a:p>
          <a:p>
            <a:pPr marL="0" indent="0">
              <a:buNone/>
            </a:pPr>
            <a:r>
              <a:rPr lang="tr-TR" dirty="0"/>
              <a:t>Doç. Dr. Esra TURAL BÜYÜK</a:t>
            </a: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3312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>
            <a:extLst>
              <a:ext uri="{FF2B5EF4-FFF2-40B4-BE49-F238E27FC236}">
                <a16:creationId xmlns:a16="http://schemas.microsoft.com/office/drawing/2014/main" id="{226E46E9-84CA-A543-9D21-CB023699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Program Değerlendiricileri</a:t>
            </a:r>
          </a:p>
        </p:txBody>
      </p:sp>
      <p:sp>
        <p:nvSpPr>
          <p:cNvPr id="21506" name="2 İçerik Yer Tutucusu">
            <a:extLst>
              <a:ext uri="{FF2B5EF4-FFF2-40B4-BE49-F238E27FC236}">
                <a16:creationId xmlns:a16="http://schemas.microsoft.com/office/drawing/2014/main" id="{84C0F74D-FF54-9849-99EE-9152EC99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Alanlarında yetkin akademisyenler ve öğrencilerdir</a:t>
            </a:r>
          </a:p>
          <a:p>
            <a:r>
              <a:rPr lang="tr-TR" altLang="tr-TR" dirty="0"/>
              <a:t>Değerlendirici eğitimi almak zorundadırlar </a:t>
            </a:r>
          </a:p>
          <a:p>
            <a:r>
              <a:rPr lang="tr-TR" altLang="tr-TR" dirty="0"/>
              <a:t>Gönüllülük temeline dayalı görevlendirilirler</a:t>
            </a:r>
          </a:p>
          <a:p>
            <a:endParaRPr lang="tr-TR" alt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1167765-7553-474E-8D19-EC8B9F67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D09B3F2-240F-6B41-96C1-245AEB8A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20</a:t>
            </a:fld>
            <a:endParaRPr lang="tr-TR" alt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Bilimleri Fakültesi </a:t>
            </a:r>
            <a:br>
              <a:rPr lang="tr-TR" dirty="0"/>
            </a:br>
            <a:r>
              <a:rPr lang="tr-TR" dirty="0"/>
              <a:t>Akreditasyon Kuruluşları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Hemşirelik Eğitim Programları Değerlendirme ve Akreditasyon Derneği (HEPDAK)</a:t>
            </a:r>
          </a:p>
          <a:p>
            <a:endParaRPr lang="tr-TR" dirty="0"/>
          </a:p>
          <a:p>
            <a:r>
              <a:rPr lang="tr-TR" dirty="0"/>
              <a:t>Sağlık Bilimleri Eğitim Programları Değerlendirme ve Akreditasyon Derneği (SABAK)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FC716FE-99B0-B744-BC2A-D82BA9FC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2086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946A66-536E-CF4D-9ACD-E92A209C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Eğitim programının akreditasyonunda temel başlıklar nelerdir?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D1C1A8-42BB-DD4F-BBB3-692526C81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Eğitim Programının Misyonu </a:t>
            </a:r>
          </a:p>
          <a:p>
            <a:pPr lvl="1"/>
            <a:r>
              <a:rPr lang="tr-TR" sz="1800" dirty="0"/>
              <a:t>Program Amaçları</a:t>
            </a:r>
          </a:p>
          <a:p>
            <a:pPr lvl="1"/>
            <a:r>
              <a:rPr lang="tr-TR" sz="1800" dirty="0"/>
              <a:t>Program çıktıları</a:t>
            </a:r>
          </a:p>
          <a:p>
            <a:pPr lvl="1"/>
            <a:r>
              <a:rPr lang="tr-TR" sz="1800" dirty="0"/>
              <a:t>Eğitim programı</a:t>
            </a:r>
          </a:p>
          <a:p>
            <a:pPr lvl="1"/>
            <a:r>
              <a:rPr lang="tr-TR" sz="1800" dirty="0"/>
              <a:t>Öğrenciler</a:t>
            </a:r>
          </a:p>
          <a:p>
            <a:pPr lvl="1"/>
            <a:r>
              <a:rPr lang="tr-TR" sz="1800" dirty="0"/>
              <a:t>Öğretim Elemanları</a:t>
            </a:r>
          </a:p>
          <a:p>
            <a:pPr lvl="1"/>
            <a:r>
              <a:rPr lang="tr-TR" sz="1800" dirty="0"/>
              <a:t>Eğitim Programının Yönetimi</a:t>
            </a:r>
          </a:p>
          <a:p>
            <a:pPr lvl="1"/>
            <a:r>
              <a:rPr lang="tr-TR" sz="1800" dirty="0"/>
              <a:t>Fiziksel Alt Yapı</a:t>
            </a:r>
          </a:p>
          <a:p>
            <a:pPr lvl="1"/>
            <a:r>
              <a:rPr lang="tr-TR" sz="1800" dirty="0"/>
              <a:t>Parasal Kaynaklar </a:t>
            </a:r>
          </a:p>
          <a:p>
            <a:pPr lvl="1"/>
            <a:r>
              <a:rPr lang="tr-TR" sz="1800" dirty="0"/>
              <a:t>Sürekli İyileştirme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E0A6706-D934-C244-B8F2-CA1677DA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9969AEDA-CC46-DA4C-80F6-E10EBCC9E1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tr-TR" sz="2000" dirty="0"/>
              <a:t>Programa özel ölçütler</a:t>
            </a:r>
          </a:p>
          <a:p>
            <a:pPr marL="380985" lvl="1" indent="0">
              <a:buNone/>
            </a:pPr>
            <a:r>
              <a:rPr lang="tr-TR" sz="1800" dirty="0"/>
              <a:t>(MÜDEK, FEDEK gibi birden fazla programın akreditasyon değerlendirmesinin yapıldığı durumlarda)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5341DB3-7F00-8C4C-BC1E-140FC518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8729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E0A6706-D934-C244-B8F2-CA1677DA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2355B94-AED0-F846-A08C-54EC89BE4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7" t="34318" r="13875" b="18122"/>
          <a:stretch/>
        </p:blipFill>
        <p:spPr bwMode="auto">
          <a:xfrm>
            <a:off x="1619205" y="121196"/>
            <a:ext cx="5905590" cy="493199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3558657-9FB3-F248-97A0-6396DD2B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7716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Program Amaçları-I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programının, mezunlarının yakın bir gelecekte erişmeleri istenen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kariyer hedeflerini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çalışma alanlarını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 bu alanlarda üstlenecekleri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rolleri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belirten ve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mesleki beklentileri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tanımlayan amaçları olmalıdır. 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amaçları, programın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iç ve dış paydaşlarının gereksinimleri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göz önüne alınarak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oluşturulmalıdır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amaçları, programın </a:t>
            </a:r>
            <a:r>
              <a:rPr lang="tr-TR" sz="2000" u="sng" dirty="0">
                <a:latin typeface="Arial" panose="020B0604020202020204" pitchFamily="34" charset="0"/>
                <a:cs typeface="Arial" panose="020B0604020202020204" pitchFamily="34" charset="0"/>
              </a:rPr>
              <a:t>iç ve dış paydaşlarının gereksinimleri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göz önüne alınarak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güncellenmelidir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amaçları, tüm paydaşların kolayca erişebileceği şekilde yayımlanmış olmalıdır.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C7D8718-637B-1241-8EFF-82D9BAD1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8161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İlgili resim">
            <a:extLst>
              <a:ext uri="{FF2B5EF4-FFF2-40B4-BE49-F238E27FC236}">
                <a16:creationId xmlns:a16="http://schemas.microsoft.com/office/drawing/2014/main" id="{4AD03800-D97C-E041-B3BB-0174BA23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309" y="841276"/>
            <a:ext cx="3569179" cy="34563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Program Amaçları-II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5292"/>
            <a:ext cx="5544616" cy="3816424"/>
          </a:xfrm>
        </p:spPr>
        <p:txBody>
          <a:bodyPr/>
          <a:lstStyle/>
          <a:p>
            <a:pPr lvl="0"/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programının amaçlarına ulaşma ve başarım göstergelerini sağlama durumunu </a:t>
            </a:r>
            <a:b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ölçme-değerlendirme süreçleri tanımlanmalıdır. </a:t>
            </a:r>
            <a:b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(iç ve dış paydaşlardan alınan verilere dayalı)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programının amaçlarına ulaşma ve başarım göstergelerini sağlama durumunu </a:t>
            </a:r>
            <a:b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ölçme-değerlendirme süreçleri işletilmelidir.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(iç ve dış paydaşlardan alınan verilere dayalı)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amaçlarına ulaşıldığı kanıtlanmalıdır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866F294-6F69-6B43-802A-B927F18E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9927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Program Çıktıları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programının, öğrencilerin programdan mezun oluncaya kadar kazanmaları gereken bilgi, beceri ve davranış bileşenlerini tanımlayan ve ilgili çekirdek eğitim programının (ÇEP)  çıktılarını kapsayan program çıktıları olmalıdır. 	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çıktılarını değerlendirmek üzere bir ölçme-değerlendirme sistemi oluşturulmalıdır.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çıktılarını değerlendirmek üzere oluşturulan ölçme-değerlendirme sistemi işletilmelidir.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Mezuniyet aşamasına gelmiş olan öğrencilerin bütün program çıktılarını sağladıkları kanıtlanmalıdır.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F4BE877-FF84-8541-8A49-74F9A0AC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89730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Programı-I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içeriği, eğitim programının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özgörevini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(misyonunu)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desteklemelidir.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içeriği, eğitim programının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amaçlarını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desteklemelidir.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 içeriği, eğitim programının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çıktılarını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desteklemelidir.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kanıta dayalı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bilgi ve uygulamalara temellendirilmelidir.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programının, Ulusal ve Avrupa Kredi Transfer Sistemi’nde (AKTS) belirtilen kredi tanımları yapılmış ve yayınlanmış olmalıdır.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B03AB6D-4A6B-AD43-914B-AE0CBDC1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27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39981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Programı-II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Kullanılan eğitim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programı modeli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tanımlanmış olmalıdır. 	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Eğitim-öğretim sürecinde kullanılan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araç ve gereçler öğrencilerin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çıktılarını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(bilgi, beceri ve yetkinlikler) kazanmalarını sağlayabilecek nitelikte olmalıdır. 	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uygulanmasında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öğrenci merkezli aktif öğrenme yöntemleri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kullanılmalıdır. 	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yaşam boyu öğrenme etkinlikleri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tanımlanmış olmalıdır.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0CA91CE-38A5-B94C-8071-24B57BBE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28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54186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Programı-III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içeriğinde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toplumun öncelikli gereksinimlerine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yer verilmelidir.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içeriğinde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üniversite mezunu niteliklerini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kazandıracak konulara yer verilmelidir.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(varsa) laboratuvar ve uygulamaları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güvenli uygulamaya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hazırlayabilecek nitelikte olmalıdır.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(Varsa) Uygulamalar, öğrencinin bilgisini uygulamaya aktarabileceği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sayı, nitelik ve çeşitlilikte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olmalıdır.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kurumunda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ölçme değerlendirme birimleri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kurulmalıdır.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E551009-4CE5-9348-BE52-2CE4E2D1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29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4445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ğitim ile ilgili görsel sonucu">
            <a:extLst>
              <a:ext uri="{FF2B5EF4-FFF2-40B4-BE49-F238E27FC236}">
                <a16:creationId xmlns:a16="http://schemas.microsoft.com/office/drawing/2014/main" id="{3F8DEB63-BDC1-3949-9F34-E471CC01E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574"/>
            <a:ext cx="2582318" cy="22585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	İçerik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33500"/>
            <a:ext cx="9001000" cy="3771636"/>
          </a:xfrm>
        </p:spPr>
        <p:txBody>
          <a:bodyPr/>
          <a:lstStyle/>
          <a:p>
            <a:r>
              <a:rPr lang="tr-TR" sz="1800" dirty="0"/>
              <a:t>Akreditasyon nedir?</a:t>
            </a:r>
          </a:p>
          <a:p>
            <a:r>
              <a:rPr lang="tr-TR" sz="1800" dirty="0"/>
              <a:t>Eğitimde akreditasyon nedir?</a:t>
            </a:r>
          </a:p>
          <a:p>
            <a:r>
              <a:rPr lang="tr-TR" sz="1800" dirty="0"/>
              <a:t>Akreditasyon neden gereklidir?</a:t>
            </a:r>
          </a:p>
          <a:p>
            <a:r>
              <a:rPr lang="tr-TR" sz="1800" dirty="0"/>
              <a:t>Eğitim programının akreditasyonunu kim yapar? </a:t>
            </a:r>
          </a:p>
          <a:p>
            <a:r>
              <a:rPr lang="tr-TR" sz="1800" dirty="0"/>
              <a:t>Eğitim programının akreditasyonunda temel başlıklar nelerdir?  </a:t>
            </a:r>
          </a:p>
          <a:p>
            <a:r>
              <a:rPr lang="tr-TR" sz="1800" dirty="0"/>
              <a:t>Eğitim programının akreditasyonunda temel başlıklarda en önemli konular nelerdir?</a:t>
            </a:r>
          </a:p>
          <a:p>
            <a:r>
              <a:rPr lang="tr-TR" sz="1800" dirty="0"/>
              <a:t>Eğitim programının değerlendirmesi ortak süreçleri nasıldır?</a:t>
            </a:r>
          </a:p>
          <a:p>
            <a:r>
              <a:rPr lang="tr-TR" sz="1800" dirty="0"/>
              <a:t>Eğitim programının akreditasyonuna ilişkin kararlar neler olabilir?  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15149B-9311-4400-B40E-3AB8D287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5157D1-BC65-B943-8D17-A8BA05C6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92404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Programı-IV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kurumunda ölçme değerlendirme birimleri işletilmelidir. 	</a:t>
            </a:r>
          </a:p>
          <a:p>
            <a:pPr lvl="0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Öğrencilerin, dersler, laboratuvar ve uygulama alanındaki öğrenme etkinlikleri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geçerli ve güvenilir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yöntemlerle ölçülmeli ve değerlendirilmelidir. 	</a:t>
            </a:r>
          </a:p>
          <a:p>
            <a:pPr lvl="0"/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Kurumun, eğitim süreçlerine, program çıktılarına ve eğitim programında yapılan değişikliklere/iyileştirmelere odaklanan bir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değerlendirme sistemi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olmalıdır. 	</a:t>
            </a:r>
          </a:p>
          <a:p>
            <a:pPr lvl="0"/>
            <a:r>
              <a:rPr lang="tr-TR" sz="2000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</a:t>
            </a:r>
            <a:r>
              <a:rPr lang="tr-TR" sz="2000" b="1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dışındaki öğrenmelerinin tanınması </a:t>
            </a:r>
            <a:r>
              <a:rPr lang="tr-TR" sz="2000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 tanımlı süreçler bulunmalıdır.	(Mikro kredilendirme)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AB10CC3-3C07-514C-AD7B-A1C54650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30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77781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Öğrenciler-I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Programın,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öğrenci sayısını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gösteren belgeleri olmalıdır. 	</a:t>
            </a:r>
          </a:p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Değişim programlarında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izlenen politikalar ayrıntılı olarak tanımlanmış ve uygulanıyor olmalıdır.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Başka kurumlarla yapılacak anlaşmalar ve kurulacak ortaklıklar ile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hareketliliği teşvik edecek ve sağlayacak önlemler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 için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akademik ve kariyer danışmanlık sistemi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oluşturulmalıdır.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 için akademik ve kariyer danışmanlık sistemi işletilmelidir.</a:t>
            </a:r>
          </a:p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 için akademik ve kariyer danışmanlık sistemi düzenli olarak raporlanmalı ve sonuçları değerlendirilmelidir.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BDFE869-64A7-E44F-80D2-6FB1CDD5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745944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Öğrenciler-II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Öğrencilerin üniversitenin/kurumun ilgili biriminin yürüttüğü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psikolojik danışmanlık ve rehberlik hizmetinden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yararlanmaları sağlanmalıdır.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planlama, uygulama ve değerlendirme süreçlerine eğitimin önemli paydaşlarından olan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öğrencilerin katılımı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sağlanmalıdır.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Birinci sınıf öğrencileri için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uyum programı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olmalıdır. 	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Öğrencilerin bilimsel, sosyal,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sportif ve kültürel faaliyetlere katılmaları için her türlü destek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sürekli ve düzenli olarak sağlanmalıdır. 	</a:t>
            </a:r>
          </a:p>
          <a:p>
            <a:r>
              <a:rPr lang="tr-TR" sz="2000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 için akran yönderlik sistemi kurulmalıdır.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5B32E8E-7B02-3A40-A6F4-C36A1C26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054399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Öğretim Elemanları-I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özelliğine uygun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öğretim elemanı kadrosu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özelliğine uygun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kadro geliştirmeye yönelik politikası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tanımlanmış 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kadro geliştirmeye yönelik politikası yayımlanmış 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Göreve yeni başlayan öğretim elemanı için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uyum programı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düzenlenmelidir.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BFA799F-5189-4346-9590-D15EC7F2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29819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Öğretim Elemanları-II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Öğretim elemanlarının profesyonel gelişimine yönelik ulusal </a:t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ve/veya uluslararası bilimsel etkinlikler idari ve ekonomik açıdan desteklenmelidir.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Öğretim elemanı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performans değerlendirme sistemi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oluşturulmalıdır.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Öğretim elemanı performans değerlendirme sistemi işletilmelidir.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Öğretim elemanları eğitim becerilerini geliştirmeye yönelik belirli aralıklarla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eğitici eğitimi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programlarına katılmalıdır.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B173B09-C446-004A-8258-80322E99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23849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Programının Yönetimi </a:t>
            </a:r>
            <a:r>
              <a:rPr lang="tr-TR" sz="2000" b="0" dirty="0"/>
              <a:t>Parasal Kaynaklar-I 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1900" dirty="0"/>
              <a:t>Eğitim kurumunun yönetim ve idari birimlerinin yapısı, bağlı bulunduğu üniversite içindeki yeri, öğretim faaliyetleri ile destek hizmetler arasındaki ilişkiler</a:t>
            </a:r>
            <a:r>
              <a:rPr lang="tr-TR" sz="1900" b="1" dirty="0"/>
              <a:t> tanımlanmış </a:t>
            </a:r>
            <a:r>
              <a:rPr lang="tr-TR" sz="1900" dirty="0"/>
              <a:t>ve </a:t>
            </a:r>
            <a:r>
              <a:rPr lang="tr-TR" sz="1900" b="1" dirty="0"/>
              <a:t>örgüt şeması </a:t>
            </a:r>
            <a:r>
              <a:rPr lang="tr-TR" sz="1900" dirty="0"/>
              <a:t>üzerinde gösterilmiş olmalıdır.</a:t>
            </a:r>
          </a:p>
          <a:p>
            <a:r>
              <a:rPr lang="tr-TR" sz="1900" dirty="0"/>
              <a:t>Eğitim programının üst yöneticisi, </a:t>
            </a:r>
            <a:r>
              <a:rPr lang="tr-TR" sz="1900" b="1" dirty="0"/>
              <a:t>ilgili eğitim programından mezun </a:t>
            </a:r>
            <a:r>
              <a:rPr lang="tr-TR" sz="1900" dirty="0"/>
              <a:t>olan, yönetim ve liderlik becerilerine sahip ve </a:t>
            </a:r>
            <a:r>
              <a:rPr lang="tr-TR" sz="1900" dirty="0">
                <a:solidFill>
                  <a:srgbClr val="0070C0"/>
                </a:solidFill>
              </a:rPr>
              <a:t>en az doktora derecesi</a:t>
            </a:r>
            <a:r>
              <a:rPr lang="tr-TR" sz="1900" dirty="0"/>
              <a:t> almış bir öğretim üyesi olmalıdır.</a:t>
            </a:r>
          </a:p>
          <a:p>
            <a:r>
              <a:rPr lang="tr-TR" sz="1900" dirty="0"/>
              <a:t>Akademik ve idari bölümler, alanlarında yetkin olan yardımcı yöneticiler tarafından yönetilmelidir.</a:t>
            </a:r>
          </a:p>
          <a:p>
            <a:r>
              <a:rPr lang="tr-TR" sz="1900" dirty="0"/>
              <a:t>Eğitim programının üst yöneticisi, eğitim programının amaç ve çıktılarının gerçekleşmesini sağlayacak </a:t>
            </a:r>
            <a:r>
              <a:rPr lang="tr-TR" sz="1900" b="1" dirty="0"/>
              <a:t>finansal kaynaklar</a:t>
            </a:r>
            <a:r>
              <a:rPr lang="tr-TR" sz="1900" dirty="0"/>
              <a:t>ı gerçekçi biçimde planlamalıdır.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A900C41-74A0-0749-B26E-A559A73D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97210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Programının Yönetimi </a:t>
            </a:r>
            <a:r>
              <a:rPr lang="tr-TR" sz="2000" b="0" dirty="0"/>
              <a:t>Parasal Kaynaklar-II 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1900" dirty="0"/>
              <a:t>Eğitim programının üst yöneticisi, eğitim programının amaç ve çıktılarının gerçekleşmesini sağlayacak finansal kaynakları etkili ve verimli biçimde yönetmelidir.</a:t>
            </a:r>
          </a:p>
          <a:p>
            <a:r>
              <a:rPr lang="tr-TR" sz="1900" dirty="0"/>
              <a:t>Eğitim programı ile uygulama/staj yapılan kuruluşlar arasında resmi bir </a:t>
            </a:r>
          </a:p>
          <a:p>
            <a:pPr marL="0" indent="0">
              <a:buNone/>
            </a:pPr>
            <a:r>
              <a:rPr lang="tr-TR" sz="1900" b="1" dirty="0"/>
              <a:t>     iş birliği protokolleri </a:t>
            </a:r>
            <a:r>
              <a:rPr lang="tr-TR" sz="1900" dirty="0"/>
              <a:t>olmalıdır.</a:t>
            </a:r>
          </a:p>
          <a:p>
            <a:r>
              <a:rPr lang="tr-TR" sz="1900" dirty="0"/>
              <a:t>Eğitim kurumunda/programında yöneticilerin, çalışanların, öğrencilerin ve diğer ilgili kişilerin bilgi gereksinimlerini karşılayacak </a:t>
            </a:r>
            <a:r>
              <a:rPr lang="tr-TR" sz="1900" b="1" dirty="0"/>
              <a:t>doküman ve/veya bilgi yönetim sistemi</a:t>
            </a:r>
            <a:r>
              <a:rPr lang="tr-TR" sz="1900" dirty="0"/>
              <a:t> olmalıdır.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9EE24BE-F3B9-F24F-927D-9CBA6372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953942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num planı ile ilgili görsel sonucu">
            <a:extLst>
              <a:ext uri="{FF2B5EF4-FFF2-40B4-BE49-F238E27FC236}">
                <a16:creationId xmlns:a16="http://schemas.microsoft.com/office/drawing/2014/main" id="{F1377694-672B-6944-AFFF-8DA6D559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9158"/>
            <a:ext cx="1763687" cy="19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Eğitim Programının Yönetimi </a:t>
            </a:r>
            <a:r>
              <a:rPr lang="tr-TR" sz="2000" b="0" dirty="0"/>
              <a:t>Parasal Kaynaklar-III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1900" dirty="0"/>
              <a:t>Eğitim-programı yönetimi tarafından</a:t>
            </a:r>
            <a:r>
              <a:rPr lang="tr-TR" sz="1900" b="1" dirty="0"/>
              <a:t>, risk yönetimi </a:t>
            </a:r>
            <a:r>
              <a:rPr lang="tr-TR" sz="1900" dirty="0"/>
              <a:t>programı geliştirmelidir.</a:t>
            </a:r>
          </a:p>
          <a:p>
            <a:r>
              <a:rPr lang="tr-TR" sz="1900" dirty="0"/>
              <a:t>Eğitim-programı yönetimi tarafından, risk yönetimi programı uygulanmalıdır.</a:t>
            </a:r>
          </a:p>
          <a:p>
            <a:r>
              <a:rPr lang="tr-TR" sz="1900" dirty="0">
                <a:solidFill>
                  <a:srgbClr val="3E4095"/>
                </a:solidFill>
              </a:rPr>
              <a:t>Program yönetimi, öğretim elemanlarının </a:t>
            </a:r>
            <a:r>
              <a:rPr lang="tr-TR" sz="1900" b="1" dirty="0">
                <a:solidFill>
                  <a:srgbClr val="3E4095"/>
                </a:solidFill>
              </a:rPr>
              <a:t>öğretme </a:t>
            </a:r>
            <a:r>
              <a:rPr lang="tr-TR" sz="1900" dirty="0">
                <a:solidFill>
                  <a:srgbClr val="3E4095"/>
                </a:solidFill>
              </a:rPr>
              <a:t>ve öğrencilerin </a:t>
            </a:r>
            <a:r>
              <a:rPr lang="tr-TR" sz="1900" b="1" dirty="0">
                <a:solidFill>
                  <a:srgbClr val="3E4095"/>
                </a:solidFill>
              </a:rPr>
              <a:t>öğrenme</a:t>
            </a:r>
            <a:r>
              <a:rPr lang="tr-TR" sz="1900" dirty="0">
                <a:solidFill>
                  <a:srgbClr val="3E4095"/>
                </a:solidFill>
              </a:rPr>
              <a:t> becerilerini geliştirmelerine destek olmak üzere bir sistem oluşturmalıdır.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6EAAE47-9681-F146-956B-33C35393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37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1522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Fiziksel Alt Yapı-I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yürütüldüğü eğitim ortamının/binanın mimari yapısı eğitime uygun, fiziksel mekanları (derslikler, laboratuvarlar, ofisler, kütüphane,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 program amaç ve çıktılarına ulaşacak nitelikte 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ortamında bulunan araç-gereçler, program amaç ve çıktılarına ulaşacak sayıda ve nitelikte 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ortamında bulunan araç-gereçlerin kontrolleri yapılmalı ve gerekli düzenlemeler yapılarak güncellenmelidir.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28C8A1A-9547-894B-BEC8-7463A07A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38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42507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Fiziksel Alt Yapı-II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bağlı bulunduğu üniversitenin tüm öğrenci ve öğretim elemanları tarafından kullanılabilecek ve elektronik ortamda erişilebilecek bir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kütüphane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 olmalıdır.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Eğitim programının bağlı bulunduğu üniversitenin kütüphanesi yeni bilgi kaynakları ile güncellenmelidir.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Öğrencilerin uygulamalarını gerçekleştirdikleri kuruluşlar program amaç ve çıktılarına ulaşmayı sağlayacak alt yapıya sahip olmalıdır.</a:t>
            </a:r>
          </a:p>
          <a:p>
            <a:r>
              <a:rPr lang="tr-TR" sz="2000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Birimin bağlı bulunduğu üniversitede, akademik ve idari personelin ve öğrencilerin sosyalleşmelerini geliştirici mekanlar (spor salonu, yüzme havuzu, </a:t>
            </a:r>
            <a:r>
              <a:rPr lang="tr-TR" sz="2000" dirty="0" err="1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r>
              <a:rPr lang="tr-TR" sz="2000" dirty="0">
                <a:solidFill>
                  <a:srgbClr val="3E40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merkezi, kantin ve kafeteryalar, vb.) bulunmalıdır.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B76A70E-BCCC-254F-A5C5-5BCE951B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39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66111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Akreditasyon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Akreditasyon bir programın ya da kurumun belirlenmiş kalite standartlarını karşıladığının ve belirli görevleri yerine getirmek için yetkin olduğunun resmi, bağımsız bir kuruluş tarafından doğrulanmasıdır. </a:t>
            </a:r>
            <a:r>
              <a:rPr lang="tr-TR" sz="1600" dirty="0"/>
              <a:t>(</a:t>
            </a:r>
            <a:r>
              <a:rPr lang="tr-TR" sz="1600" dirty="0">
                <a:hlinkClick r:id="rId3"/>
              </a:rPr>
              <a:t>https://www.iasonline.org/about-ias/what-is-accreditation/</a:t>
            </a:r>
            <a:r>
              <a:rPr lang="tr-TR" sz="1600" dirty="0"/>
              <a:t> Erişim: 29.10.2021)</a:t>
            </a:r>
          </a:p>
          <a:p>
            <a:endParaRPr lang="tr-TR" sz="2400" dirty="0"/>
          </a:p>
          <a:p>
            <a:r>
              <a:rPr lang="tr-TR" sz="2400" dirty="0"/>
              <a:t>Akreditasyon, kalitenin sürekli olarak geliştirilmesini amaçlayan bir öz-değerlendirme sürecidir. 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2F2617DE-40F3-4EAE-9A1C-A6A35723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Akreditasyon </a:t>
            </a:r>
            <a:r>
              <a:rPr lang="tr-TR" dirty="0" err="1"/>
              <a:t>Mentorluk</a:t>
            </a:r>
            <a:r>
              <a:rPr lang="tr-TR" dirty="0"/>
              <a:t> Uygulama Programı - 2022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5F8772A-F6FD-0141-B5C7-9B867D70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48568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540403"/>
          </a:xfrm>
        </p:spPr>
        <p:txBody>
          <a:bodyPr/>
          <a:lstStyle/>
          <a:p>
            <a:r>
              <a:rPr lang="tr-TR" dirty="0"/>
              <a:t>Sürekli İyileştirme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1276"/>
            <a:ext cx="8363272" cy="4248472"/>
          </a:xfrm>
        </p:spPr>
        <p:txBody>
          <a:bodyPr/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standartları ve eğitim programının tüm süreçlerini kapsayan sistematik bir değerlendirme ve sürekli iyileştirme sistemi oluşturulmalıdır.</a:t>
            </a:r>
          </a:p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İyileştirme çalışmaları planlanan şekilde gerçekleştirilmeli, izlenmeli, sonuçları değerlendirilmelidir.</a:t>
            </a:r>
          </a:p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Yapılan iyileştirme çalışmalarının sonuçları ilgili kişi ve kuruluşlarla paylaşılmalıdır.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48E6D18-5FE4-9C4F-A650-2027C76D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40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9708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Sürekli İyileştirme </a:t>
            </a:r>
            <a:r>
              <a:rPr lang="tr-TR" sz="2000" dirty="0"/>
              <a:t>- PUKÖ Döngüsü Kapatılıyor mu?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C502FA98-010B-0B42-8DEE-B03E8CE4FE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5976" y="1129308"/>
            <a:ext cx="4536504" cy="3771636"/>
          </a:xfrm>
        </p:spPr>
        <p:txBody>
          <a:bodyPr/>
          <a:lstStyle/>
          <a:p>
            <a:r>
              <a:rPr lang="tr-TR" sz="1800" dirty="0"/>
              <a:t>Kalite güvencesi, bir ürün veya hizmetin tanımlanmış gereklilikleri istendik düzeyde yerine getirmesinde uygulanan planlı ve sistematik etkinlikler bütünüdür. </a:t>
            </a:r>
          </a:p>
          <a:p>
            <a:r>
              <a:rPr lang="tr-TR" sz="1800" dirty="0"/>
              <a:t>Ürün ya da hizmetin kalite gereksinimlerini karşılaması konusu tesadüflere bırakılmamalıdır. </a:t>
            </a:r>
          </a:p>
          <a:p>
            <a:r>
              <a:rPr lang="tr-TR" sz="1800" dirty="0"/>
              <a:t>Bu amaçla planlar yapılmalı, uygulanmalı, kontrol edilmeli ve önlem alınmalıdır (PUKÖ).</a:t>
            </a:r>
          </a:p>
        </p:txBody>
      </p:sp>
      <p:graphicFrame>
        <p:nvGraphicFramePr>
          <p:cNvPr id="12" name="İçerik Yer Tutucusu 1">
            <a:extLst>
              <a:ext uri="{FF2B5EF4-FFF2-40B4-BE49-F238E27FC236}">
                <a16:creationId xmlns:a16="http://schemas.microsoft.com/office/drawing/2014/main" id="{4BE4F4DE-DDB7-234E-99CA-F63F9A8F6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6667"/>
              </p:ext>
            </p:extLst>
          </p:nvPr>
        </p:nvGraphicFramePr>
        <p:xfrm>
          <a:off x="179512" y="1057300"/>
          <a:ext cx="4248472" cy="39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9A9FF81-D838-8743-9E47-C34CDD1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58147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Sürekli İyileştirme </a:t>
            </a:r>
            <a:r>
              <a:rPr lang="tr-TR" sz="2000" dirty="0"/>
              <a:t>- PUKÖ Döngüsü Kapatılıyor mu?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C502FA98-010B-0B42-8DEE-B03E8CE4FE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5976" y="1129308"/>
            <a:ext cx="4536504" cy="3771636"/>
          </a:xfrm>
        </p:spPr>
        <p:txBody>
          <a:bodyPr/>
          <a:lstStyle/>
          <a:p>
            <a:r>
              <a:rPr lang="tr-TR" sz="1800" dirty="0"/>
              <a:t>Eğitim programının tanımlanan tüm başlıklarında ve işletilen tüm süreçlerinde PUKÖ uygulanmalıdır.</a:t>
            </a:r>
          </a:p>
          <a:p>
            <a:r>
              <a:rPr lang="tr-TR" sz="1800" dirty="0"/>
              <a:t>Döngünün kapatılmaması ya da tüm alanlarda kapatılmaması kaygı/zayıflık/eksiklik olarak değerlendirilebilir. </a:t>
            </a:r>
          </a:p>
          <a:p>
            <a:r>
              <a:rPr lang="tr-TR" sz="1800" dirty="0"/>
              <a:t>Kurumda PUKÖ bir süre sonra bu planlı ve sistematik düşünce biçimi kendiliğinden işe koşulmaktadır.</a:t>
            </a:r>
          </a:p>
          <a:p>
            <a:endParaRPr lang="tr-TR" sz="1800" dirty="0"/>
          </a:p>
          <a:p>
            <a:endParaRPr lang="tr-TR" sz="1800" dirty="0"/>
          </a:p>
        </p:txBody>
      </p:sp>
      <p:graphicFrame>
        <p:nvGraphicFramePr>
          <p:cNvPr id="12" name="İçerik Yer Tutucusu 1">
            <a:extLst>
              <a:ext uri="{FF2B5EF4-FFF2-40B4-BE49-F238E27FC236}">
                <a16:creationId xmlns:a16="http://schemas.microsoft.com/office/drawing/2014/main" id="{4BE4F4DE-DDB7-234E-99CA-F63F9A8F6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057300"/>
          <a:ext cx="4248472" cy="39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7ADF1BF-39B5-8744-9033-D6738081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00906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https://hemsirelik-ssbf.omu.edu.tr/tr/bolum-hakkinda/akreditasyon/izleme-ve-degerlendirme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43</a:t>
            </a:fld>
            <a:endParaRPr lang="tr-TR" alt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5292"/>
            <a:ext cx="8330551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224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44</a:t>
            </a:fld>
            <a:endParaRPr lang="tr-TR" alt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098"/>
            <a:ext cx="8238579" cy="442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95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1152128"/>
          </a:xfrm>
        </p:spPr>
        <p:txBody>
          <a:bodyPr/>
          <a:lstStyle/>
          <a:p>
            <a:r>
              <a:rPr lang="tr-TR" dirty="0"/>
              <a:t>Eğitim Programının Değerlendirmesi Ortak Süreçleri Nasıldır?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graphicFrame>
        <p:nvGraphicFramePr>
          <p:cNvPr id="6" name="İçerik Yer Tutucusu 1">
            <a:extLst>
              <a:ext uri="{FF2B5EF4-FFF2-40B4-BE49-F238E27FC236}">
                <a16:creationId xmlns:a16="http://schemas.microsoft.com/office/drawing/2014/main" id="{76A616B3-7257-6447-B7D4-12A0E7975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0775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173FB53-8054-FD46-8DFA-AAA1EEBC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692024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36104"/>
          </a:xfrm>
        </p:spPr>
        <p:txBody>
          <a:bodyPr/>
          <a:lstStyle/>
          <a:p>
            <a:r>
              <a:rPr lang="tr-TR" dirty="0"/>
              <a:t>Eğitim programının akreditasyonuna ilişkin kararlar neler olabilir? </a:t>
            </a:r>
            <a:r>
              <a:rPr lang="tr-TR" sz="2000" dirty="0">
                <a:solidFill>
                  <a:srgbClr val="FF0000"/>
                </a:solidFill>
              </a:rPr>
              <a:t>(HEPDAK örneği)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A1DD1942-BB3F-408D-993B-9759244F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1316"/>
            <a:ext cx="8363272" cy="3888432"/>
          </a:xfrm>
        </p:spPr>
        <p:txBody>
          <a:bodyPr/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programın standartlarında belirtilen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asgari koşulların tümünü sağladığı sonucuna varılırsa, 5 yıllık akreditasyon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programın genel değerlendirmesinde herhangi bir standartta “eksiklik” değerlendirmesi yapılmamış olmasına karşın, bir veya daha fazla standartta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“zayıflık” değerlendirmesi yapılmışsa, akreditasyon yalnızca 2 yıl için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verilir. </a:t>
            </a: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“Zayıflık” ve “kaygı” değerlendirmesi yapılmış standartlara odaklı ara değerlendirme yapılır.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AE6FB1F-594B-D24F-8B7B-EE5AFA21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46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618980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3DBCF3-3A70-E74F-B76C-998BCBE81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840" y="4296775"/>
            <a:ext cx="5398368" cy="1225021"/>
          </a:xfrm>
        </p:spPr>
        <p:txBody>
          <a:bodyPr/>
          <a:lstStyle/>
          <a:p>
            <a:pPr algn="ctr"/>
            <a:r>
              <a:rPr lang="tr-TR" sz="6600" b="0" spc="3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Teşekkürler  </a:t>
            </a:r>
          </a:p>
        </p:txBody>
      </p:sp>
      <p:pic>
        <p:nvPicPr>
          <p:cNvPr id="4" name="Picture 7" descr="görüş ile ilgili görsel sonucu">
            <a:extLst>
              <a:ext uri="{FF2B5EF4-FFF2-40B4-BE49-F238E27FC236}">
                <a16:creationId xmlns:a16="http://schemas.microsoft.com/office/drawing/2014/main" id="{1894469D-2E48-BC45-8A60-9FCCB454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96227"/>
            <a:ext cx="5184576" cy="299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384B160-41CB-6104-3EC8-A5CAB76A3267}"/>
              </a:ext>
            </a:extLst>
          </p:cNvPr>
          <p:cNvSpPr txBox="1"/>
          <p:nvPr/>
        </p:nvSpPr>
        <p:spPr>
          <a:xfrm>
            <a:off x="4499992" y="2984673"/>
            <a:ext cx="302433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181F6B"/>
                </a:solidFill>
                <a:latin typeface="Chalkboard" panose="03050602040202020205" pitchFamily="66" charset="0"/>
              </a:rPr>
              <a:t>Soru-Katkı</a:t>
            </a:r>
          </a:p>
          <a:p>
            <a:pPr algn="ctr"/>
            <a:r>
              <a:rPr lang="tr-TR" sz="2800" b="1" dirty="0">
                <a:solidFill>
                  <a:srgbClr val="181F6B"/>
                </a:solidFill>
                <a:latin typeface="Chalkboard" panose="03050602040202020205" pitchFamily="66" charset="0"/>
              </a:rPr>
              <a:t>Geribildirim</a:t>
            </a:r>
          </a:p>
        </p:txBody>
      </p:sp>
    </p:spTree>
    <p:extLst>
      <p:ext uri="{BB962C8B-B14F-4D97-AF65-F5344CB8AC3E}">
        <p14:creationId xmlns:p14="http://schemas.microsoft.com/office/powerpoint/2010/main" val="294100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Başlık">
            <a:extLst>
              <a:ext uri="{FF2B5EF4-FFF2-40B4-BE49-F238E27FC236}">
                <a16:creationId xmlns:a16="http://schemas.microsoft.com/office/drawing/2014/main" id="{BC7324F3-6E15-644A-AD40-560408DA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Eğitimde Akreditasyon - Yetkinlik </a:t>
            </a:r>
          </a:p>
        </p:txBody>
      </p:sp>
      <p:sp>
        <p:nvSpPr>
          <p:cNvPr id="15362" name="2 İçerik Yer Tutucusu">
            <a:extLst>
              <a:ext uri="{FF2B5EF4-FFF2-40B4-BE49-F238E27FC236}">
                <a16:creationId xmlns:a16="http://schemas.microsoft.com/office/drawing/2014/main" id="{85382045-2C14-1848-997F-01131C608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/>
              <a:t>Akreditasyon; Eğitim kurumlarının, kabul edilebilir bir kalitede eğitim vermelerini güvence altına almak üzere yapılan, kurumsal bir değerlendirmedir </a:t>
            </a:r>
          </a:p>
          <a:p>
            <a:r>
              <a:rPr lang="tr-TR" altLang="tr-TR" sz="2400" dirty="0"/>
              <a:t>Kurumun kendi güçlü ve gelişmeye açık yönlerini tanımasına ve iyileştirme süreçlerine katkı sağlamaktadır </a:t>
            </a:r>
            <a:r>
              <a:rPr lang="tr-TR" altLang="tr-TR" sz="1400" dirty="0"/>
              <a:t>(</a:t>
            </a:r>
            <a:r>
              <a:rPr lang="tr-TR" altLang="tr-TR" sz="1200" dirty="0"/>
              <a:t>https://yokak.gov.tr/Common/Docs/KidrKlavuz1.4/Kidr_Surum_3.0.pdf16.11.2022)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E89DA4-A8DD-6647-A6C6-006C16A5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Akreditasyon </a:t>
            </a:r>
            <a:r>
              <a:rPr lang="tr-TR" dirty="0" err="1"/>
              <a:t>Mentorluk</a:t>
            </a:r>
            <a:r>
              <a:rPr lang="tr-TR" dirty="0"/>
              <a:t> Uygulama Programı - 2022</a:t>
            </a:r>
          </a:p>
        </p:txBody>
      </p:sp>
      <p:sp>
        <p:nvSpPr>
          <p:cNvPr id="23" name="Slayt Numarası Yer Tutucusu 22">
            <a:extLst>
              <a:ext uri="{FF2B5EF4-FFF2-40B4-BE49-F238E27FC236}">
                <a16:creationId xmlns:a16="http://schemas.microsoft.com/office/drawing/2014/main" id="{9D20B7D2-510B-C64F-B57B-97814F31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5</a:t>
            </a:fld>
            <a:endParaRPr lang="tr-TR" alt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Yükseköğretimde Akreditasyon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Yükseköğretim kurumları tarafından sağlanan eğitimin kalitesinin, kabul edilebilir düzeylere uygun olduğunun saptanmasıdır. </a:t>
            </a:r>
          </a:p>
          <a:p>
            <a:r>
              <a:rPr lang="tr-TR" sz="2400" dirty="0"/>
              <a:t>Akreditasyon kaliteyi güvence altına alarak daha iyi hizmet verilmesini, personelin kendini geliştirmesini, öğrencilerin kaliteli eğitim alarak mezun olduklarında topluma daha iyi hizmet vermelerini ve değerlerini geliştirmelerini sağlar. </a:t>
            </a:r>
          </a:p>
          <a:p>
            <a:endParaRPr lang="tr-TR" sz="2400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E2A7FD1-70CB-414A-8F68-4E887349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40152" y="476779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(</a:t>
            </a:r>
            <a:r>
              <a:rPr lang="tr-TR" dirty="0" err="1"/>
              <a:t>Herdman</a:t>
            </a:r>
            <a:r>
              <a:rPr lang="tr-TR" dirty="0"/>
              <a:t>, 2010)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156325-6C33-2C44-93B8-6BD74FAE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6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9413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DC451E3-884E-4ABE-9862-9AA623B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Akreditasyon?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ABF53C-9A5E-4D1A-9AA3-B43392F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/>
              <a:t>Akreditasyon, eğitimde kaliteyi güvence altına almayı hedefler. </a:t>
            </a:r>
            <a:br>
              <a:rPr lang="tr-TR" sz="2000" dirty="0"/>
            </a:br>
            <a:r>
              <a:rPr lang="tr-TR" sz="2000" dirty="0"/>
              <a:t>Böylece eğitim kurumları/programları aşağıdaki dört sorumluluk ve işlevini yerine getirebilir. </a:t>
            </a:r>
          </a:p>
          <a:p>
            <a:r>
              <a:rPr lang="tr-TR" sz="2000" dirty="0"/>
              <a:t>Kurum/program; </a:t>
            </a:r>
          </a:p>
          <a:p>
            <a:pPr marL="676261" lvl="1" indent="-342900">
              <a:buFont typeface="+mj-lt"/>
              <a:buAutoNum type="arabicPeriod"/>
            </a:pPr>
            <a:r>
              <a:rPr lang="tr-TR" sz="1600" dirty="0"/>
              <a:t>Sağladığı çıktıların kalitesi ve bunun güvencesinden doğrudan sorumludur. </a:t>
            </a:r>
          </a:p>
          <a:p>
            <a:pPr marL="676261" lvl="1" indent="-342900">
              <a:buFont typeface="+mj-lt"/>
              <a:buAutoNum type="arabicPeriod"/>
            </a:pPr>
            <a:r>
              <a:rPr lang="tr-TR" sz="1600" dirty="0"/>
              <a:t>Programlarının ve öğrencilerinin çeşitliliğine yanıt verebilir. </a:t>
            </a:r>
          </a:p>
          <a:p>
            <a:pPr marL="676261" lvl="1" indent="-342900">
              <a:buFont typeface="+mj-lt"/>
              <a:buAutoNum type="arabicPeriod"/>
            </a:pPr>
            <a:r>
              <a:rPr lang="tr-TR" sz="1600" dirty="0"/>
              <a:t>Kalite güvencesiyle, kalite kültürünün gelişmesini destekler. </a:t>
            </a:r>
          </a:p>
          <a:p>
            <a:pPr marL="676261" lvl="1" indent="-342900">
              <a:buFont typeface="+mj-lt"/>
              <a:buAutoNum type="arabicPeriod"/>
            </a:pPr>
            <a:r>
              <a:rPr lang="tr-TR" sz="1600" dirty="0"/>
              <a:t>Kalite güvencesiyle öğrencilerin, tüm diğer paydaşların ve toplumun gereksinimlerini ve beklentilerini dikkate alır.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D96B84-6EB8-405B-9D7A-192591E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E213D99-5BBA-4BB7-BD84-986EF19D5999}"/>
              </a:ext>
            </a:extLst>
          </p:cNvPr>
          <p:cNvSpPr txBox="1"/>
          <p:nvPr/>
        </p:nvSpPr>
        <p:spPr>
          <a:xfrm flipH="1">
            <a:off x="215516" y="4600559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00" dirty="0"/>
              <a:t>DERDİYOK T (2019) Üniversitelerde Kalite Güvence Sistemi Kapsamında </a:t>
            </a:r>
            <a:r>
              <a:rPr lang="tr-TR" sz="1300" dirty="0" err="1"/>
              <a:t>Pukö</a:t>
            </a:r>
            <a:r>
              <a:rPr lang="tr-TR" sz="1300" dirty="0"/>
              <a:t> Yönetim Döngüsü Uygulamasında Bir Model Önerisi. Ufuk Üniversitesi Sosyal Bilimler Enstitüsü Dergisi 8 (15 ): 173-198.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15DDE6E-7E7A-084E-AF65-555A92FC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7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7529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A7E5112-CCD9-2648-8DB2-E30D4FC2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28637"/>
            <a:ext cx="2508300" cy="25010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>
            <a:extLst>
              <a:ext uri="{FF2B5EF4-FFF2-40B4-BE49-F238E27FC236}">
                <a16:creationId xmlns:a16="http://schemas.microsoft.com/office/drawing/2014/main" id="{90A7B6A6-9A2A-3F40-9F99-1856F15C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Eğitimde Akreditasyon</a:t>
            </a:r>
          </a:p>
        </p:txBody>
      </p:sp>
      <p:sp>
        <p:nvSpPr>
          <p:cNvPr id="16386" name="2 İçerik Yer Tutucusu">
            <a:extLst>
              <a:ext uri="{FF2B5EF4-FFF2-40B4-BE49-F238E27FC236}">
                <a16:creationId xmlns:a16="http://schemas.microsoft.com/office/drawing/2014/main" id="{9C050C4E-C11C-EC45-83FB-2272BC4F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dirty="0"/>
              <a:t>Eğitim kurumları arasındaki farklılıkları giderme </a:t>
            </a:r>
            <a:br>
              <a:rPr lang="tr-TR" altLang="tr-TR" sz="2400" dirty="0"/>
            </a:br>
            <a:r>
              <a:rPr lang="tr-TR" altLang="tr-TR" sz="2400" dirty="0"/>
              <a:t>(alt yapı, eğitici, vb.)</a:t>
            </a:r>
          </a:p>
          <a:p>
            <a:r>
              <a:rPr lang="tr-TR" altLang="tr-TR" sz="2400" dirty="0"/>
              <a:t>Eğitimde standardizasyon</a:t>
            </a:r>
          </a:p>
          <a:p>
            <a:r>
              <a:rPr lang="tr-TR" altLang="tr-TR" sz="2400" dirty="0"/>
              <a:t>Eğitim kalitesini artırma ve sürekli iyileştirme</a:t>
            </a:r>
          </a:p>
          <a:p>
            <a:r>
              <a:rPr lang="tr-TR" altLang="tr-TR" sz="2400" dirty="0"/>
              <a:t>Yeterli ve donanımlı mezunlar</a:t>
            </a:r>
          </a:p>
          <a:p>
            <a:r>
              <a:rPr lang="tr-TR" altLang="tr-TR" sz="2400" dirty="0"/>
              <a:t>Öğrenci değişim programları</a:t>
            </a:r>
          </a:p>
          <a:p>
            <a:endParaRPr lang="tr-TR" altLang="tr-TR" sz="2400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EDB006-509A-614F-A87F-E2D53EAF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Akreditasyon </a:t>
            </a:r>
            <a:r>
              <a:rPr lang="tr-TR" dirty="0" err="1"/>
              <a:t>Mentorluk</a:t>
            </a:r>
            <a:r>
              <a:rPr lang="tr-TR" dirty="0"/>
              <a:t> Uygulama Programı - 2022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9E7C95-4597-8749-A01C-D59083CC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8</a:t>
            </a:fld>
            <a:endParaRPr lang="tr-TR" alt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6D5F344-FB89-384A-AA50-1BEE02CD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Değerler</a:t>
            </a:r>
          </a:p>
        </p:txBody>
      </p:sp>
      <p:sp>
        <p:nvSpPr>
          <p:cNvPr id="17410" name="2 İçerik Yer Tutucusu">
            <a:extLst>
              <a:ext uri="{FF2B5EF4-FFF2-40B4-BE49-F238E27FC236}">
                <a16:creationId xmlns:a16="http://schemas.microsoft.com/office/drawing/2014/main" id="{540B1378-976D-0D4F-886C-E038452FA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600" dirty="0"/>
              <a:t>Güvenilir, tutarlı ve dürüst bir akreditasyon süreci sağlama </a:t>
            </a:r>
          </a:p>
          <a:p>
            <a:r>
              <a:rPr lang="tr-TR" altLang="tr-TR" sz="2600" dirty="0"/>
              <a:t>Kalite iyileştirmeyi ve yenilikçiliği destekleme</a:t>
            </a:r>
          </a:p>
          <a:p>
            <a:r>
              <a:rPr lang="tr-TR" altLang="tr-TR" sz="2600" dirty="0"/>
              <a:t>Yaşam boyu öğrenmeyi destekleyen bir eğitim ortamını teşvik etme</a:t>
            </a:r>
          </a:p>
          <a:p>
            <a:endParaRPr lang="tr-TR" altLang="tr-TR" sz="2600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6EF4CC-E064-974B-9D74-5282EB93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Akreditasyon Mentorluk Uygulama Programı - 2022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EF5A11-E570-1E4B-91AD-30EF3B49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5ABB-A2C2-FF41-BD17-A29694185579}" type="slidenum">
              <a:rPr lang="tr-TR" altLang="tr-TR" smtClean="0"/>
              <a:pPr/>
              <a:t>9</a:t>
            </a:fld>
            <a:endParaRPr lang="tr-TR" alt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2741</Words>
  <Application>Microsoft Macintosh PowerPoint</Application>
  <PresentationFormat>Ekran Gösterisi (16:10)</PresentationFormat>
  <Paragraphs>366</Paragraphs>
  <Slides>47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2" baseType="lpstr">
      <vt:lpstr>Brush Script MT</vt:lpstr>
      <vt:lpstr>Arial</vt:lpstr>
      <vt:lpstr>Calibri</vt:lpstr>
      <vt:lpstr>Chalkboard</vt:lpstr>
      <vt:lpstr>Varsayılan Tasarım</vt:lpstr>
      <vt:lpstr>Akreditasyon Mentor  Uygulama Programı </vt:lpstr>
      <vt:lpstr> Akreditasyon Mentorluk Uygulaması İzleme Komisyonu </vt:lpstr>
      <vt:lpstr> İçerik Planı</vt:lpstr>
      <vt:lpstr>Akreditasyon</vt:lpstr>
      <vt:lpstr>Eğitimde Akreditasyon - Yetkinlik </vt:lpstr>
      <vt:lpstr>Yükseköğretimde Akreditasyon</vt:lpstr>
      <vt:lpstr>Neden Akreditasyon?</vt:lpstr>
      <vt:lpstr>Neden Eğitimde Akreditasyon</vt:lpstr>
      <vt:lpstr>Temel Değerler</vt:lpstr>
      <vt:lpstr>Temel Değerler</vt:lpstr>
      <vt:lpstr>Temel Değerler</vt:lpstr>
      <vt:lpstr>Program Akreditasyonu Nedir?</vt:lpstr>
      <vt:lpstr>Akreditasyon kuruluşlarının kim yetkilendirir?</vt:lpstr>
      <vt:lpstr>PowerPoint Sunusu</vt:lpstr>
      <vt:lpstr>YÖKAK Tarafından Tescillenmiş Akreditasyon Kuruluşu Sayısı</vt:lpstr>
      <vt:lpstr>Önlisans programlarını akredite eden kuruluş var mıdır?</vt:lpstr>
      <vt:lpstr>PowerPoint Sunusu</vt:lpstr>
      <vt:lpstr>Kalite Politikası</vt:lpstr>
      <vt:lpstr>Değerlendirme Ekipleri</vt:lpstr>
      <vt:lpstr>Program Değerlendiricileri</vt:lpstr>
      <vt:lpstr>Sağlık Bilimleri Fakültesi  Akreditasyon Kuruluşları</vt:lpstr>
      <vt:lpstr>Eğitim programının akreditasyonunda temel başlıklar nelerdir?</vt:lpstr>
      <vt:lpstr>PowerPoint Sunusu</vt:lpstr>
      <vt:lpstr>Program Amaçları-I</vt:lpstr>
      <vt:lpstr>Program Amaçları-II</vt:lpstr>
      <vt:lpstr>Program Çıktıları</vt:lpstr>
      <vt:lpstr>Eğitim Programı-I</vt:lpstr>
      <vt:lpstr>Eğitim Programı-II</vt:lpstr>
      <vt:lpstr>Eğitim Programı-III</vt:lpstr>
      <vt:lpstr>Eğitim Programı-IV</vt:lpstr>
      <vt:lpstr>Öğrenciler-I</vt:lpstr>
      <vt:lpstr>Öğrenciler-II</vt:lpstr>
      <vt:lpstr>Öğretim Elemanları-I</vt:lpstr>
      <vt:lpstr>Öğretim Elemanları-II</vt:lpstr>
      <vt:lpstr>Eğitim Programının Yönetimi Parasal Kaynaklar-I </vt:lpstr>
      <vt:lpstr>Eğitim Programının Yönetimi Parasal Kaynaklar-II </vt:lpstr>
      <vt:lpstr>Eğitim Programının Yönetimi Parasal Kaynaklar-III</vt:lpstr>
      <vt:lpstr>Fiziksel Alt Yapı-I</vt:lpstr>
      <vt:lpstr>Fiziksel Alt Yapı-II</vt:lpstr>
      <vt:lpstr>Sürekli İyileştirme</vt:lpstr>
      <vt:lpstr>Sürekli İyileştirme - PUKÖ Döngüsü Kapatılıyor mu?</vt:lpstr>
      <vt:lpstr>Sürekli İyileştirme - PUKÖ Döngüsü Kapatılıyor mu?</vt:lpstr>
      <vt:lpstr>https://hemsirelik-ssbf.omu.edu.tr/tr/bolum-hakkinda/akreditasyon/izleme-ve-degerlendirme</vt:lpstr>
      <vt:lpstr>PowerPoint Sunusu</vt:lpstr>
      <vt:lpstr>Eğitim Programının Değerlendirmesi Ortak Süreçleri Nasıldır?</vt:lpstr>
      <vt:lpstr>Eğitim programının akreditasyonuna ilişkin kararlar neler olabilir? (HEPDAK örneği)</vt:lpstr>
      <vt:lpstr>Teşekkürler  </vt:lpstr>
    </vt:vector>
  </TitlesOfParts>
  <Company>Ondokuz Mayıs Üniversitesi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Akreditasyon Mentor Uygulama Programı</dc:title>
  <dc:subject>Akreditasyon</dc:subject>
  <dc:creator>İzleme Komisyonu</dc:creator>
  <cp:lastModifiedBy>Rw.1.</cp:lastModifiedBy>
  <cp:revision>116</cp:revision>
  <dcterms:created xsi:type="dcterms:W3CDTF">2010-12-27T09:31:37Z</dcterms:created>
  <dcterms:modified xsi:type="dcterms:W3CDTF">2022-12-08T09:17:31Z</dcterms:modified>
</cp:coreProperties>
</file>