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551" r:id="rId3"/>
    <p:sldId id="584" r:id="rId4"/>
    <p:sldId id="585" r:id="rId5"/>
    <p:sldId id="586" r:id="rId6"/>
    <p:sldId id="587" r:id="rId7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0" autoAdjust="0"/>
    <p:restoredTop sz="95274" autoAdjust="0"/>
  </p:normalViewPr>
  <p:slideViewPr>
    <p:cSldViewPr>
      <p:cViewPr varScale="1">
        <p:scale>
          <a:sx n="87" d="100"/>
          <a:sy n="87" d="100"/>
        </p:scale>
        <p:origin x="149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7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DC431-44C6-FB46-A3EC-A4FCD240CC8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BBF5DF90-052F-134D-94A2-9A773D389B50}">
      <dgm:prSet/>
      <dgm:spPr/>
      <dgm:t>
        <a:bodyPr/>
        <a:lstStyle/>
        <a:p>
          <a:pPr algn="ctr"/>
          <a:r>
            <a:rPr lang="tr-TR" dirty="0" smtClean="0"/>
            <a:t>Dersler</a:t>
          </a:r>
          <a:endParaRPr lang="tr-TR" dirty="0"/>
        </a:p>
      </dgm:t>
    </dgm:pt>
    <dgm:pt modelId="{8ACFD4D5-D928-AC48-8442-1331E9985B2E}" type="parTrans" cxnId="{BE4EB947-EC93-5348-AA55-461A7028761E}">
      <dgm:prSet/>
      <dgm:spPr/>
      <dgm:t>
        <a:bodyPr/>
        <a:lstStyle/>
        <a:p>
          <a:endParaRPr lang="tr-TR"/>
        </a:p>
      </dgm:t>
    </dgm:pt>
    <dgm:pt modelId="{7C9CCDE8-37A7-A643-BBB1-522E93E76276}" type="sibTrans" cxnId="{BE4EB947-EC93-5348-AA55-461A7028761E}">
      <dgm:prSet/>
      <dgm:spPr/>
      <dgm:t>
        <a:bodyPr/>
        <a:lstStyle/>
        <a:p>
          <a:endParaRPr lang="tr-TR"/>
        </a:p>
      </dgm:t>
    </dgm:pt>
    <dgm:pt modelId="{141FFD53-A402-F347-9FA6-9102F6CB256B}" type="pres">
      <dgm:prSet presAssocID="{CF7DC431-44C6-FB46-A3EC-A4FCD240CC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246D8C-C977-694D-82D0-05D865C2BCB0}" type="pres">
      <dgm:prSet presAssocID="{BBF5DF90-052F-134D-94A2-9A773D389B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4EB947-EC93-5348-AA55-461A7028761E}" srcId="{CF7DC431-44C6-FB46-A3EC-A4FCD240CC8B}" destId="{BBF5DF90-052F-134D-94A2-9A773D389B50}" srcOrd="0" destOrd="0" parTransId="{8ACFD4D5-D928-AC48-8442-1331E9985B2E}" sibTransId="{7C9CCDE8-37A7-A643-BBB1-522E93E76276}"/>
    <dgm:cxn modelId="{C5DDCEDD-4E03-6D4C-8A60-BD9D51631ECE}" type="presOf" srcId="{BBF5DF90-052F-134D-94A2-9A773D389B50}" destId="{7B246D8C-C977-694D-82D0-05D865C2BCB0}" srcOrd="0" destOrd="0" presId="urn:microsoft.com/office/officeart/2005/8/layout/vList2"/>
    <dgm:cxn modelId="{3CD3A43A-B8B8-CC40-BB8D-45E782C5E78A}" type="presOf" srcId="{CF7DC431-44C6-FB46-A3EC-A4FCD240CC8B}" destId="{141FFD53-A402-F347-9FA6-9102F6CB256B}" srcOrd="0" destOrd="0" presId="urn:microsoft.com/office/officeart/2005/8/layout/vList2"/>
    <dgm:cxn modelId="{A800038A-CE45-5F4D-943E-959D69D5E8CD}" type="presParOf" srcId="{141FFD53-A402-F347-9FA6-9102F6CB256B}" destId="{7B246D8C-C977-694D-82D0-05D865C2BC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246D8C-C977-694D-82D0-05D865C2BCB0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Dersler</a:t>
          </a:r>
          <a:endParaRPr lang="tr-TR" sz="4800" kern="1200" dirty="0"/>
        </a:p>
      </dsp:txBody>
      <dsp:txXfrm>
        <a:off x="54830" y="64730"/>
        <a:ext cx="8119940" cy="101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D3E8776-AB09-4EDC-BA1D-EF4E5378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0ED28E-E00B-48F0-8DCE-0A0CDD4EA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730A-0A11-42E7-8CE9-6123E48B2DB5}" type="datetimeFigureOut">
              <a:rPr lang="tr-TR" smtClean="0"/>
              <a:t>17.05.2023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EB4F14-AF67-4617-94A3-B44E02F46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031D0F-BB1A-45A1-BB38-B8B30A1B3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F970-FFD7-4C47-8F4E-4A357BFA8F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57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EE7B8-CF6E-F245-A67A-40FB5324506D}" type="datetimeFigureOut">
              <a:rPr lang="tr-TR" smtClean="0"/>
              <a:t>17.05.2023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0F3BF-69A4-C14F-8391-9EE819AB4F7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68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7487D298-1B85-4809-8876-81D3304E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C37AB5C-7F07-47D8-A788-722AAEF2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35F604-7929-4CDE-8A84-087B8DAF0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46F884-D715-4ED2-875E-08FBCF8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BE28AE-7438-4147-A44D-FD6BBB5A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8D3C9B-FEDD-4309-A91C-9CA1AC68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2947-FA5D-453E-83C0-691EA497C3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098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88F26E1D-B5D5-467D-A732-7F9CA8F46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D9801B3-D8C9-443D-AFA1-C8E352C6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12BA58-6D5E-45A1-8BB2-B58B76433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7FAAEB-FF59-4AF9-B9AB-AEEDBF0F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03263D-EBFC-4F3E-85B8-443336C1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D55F20-03AF-4AD6-857E-596F2A93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DD90-68E9-4A4B-ABDD-0E8BBEF178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6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5C8FEA4F-139E-4BFA-9857-260A0F744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0D4DFA-8B07-484B-89F1-D97C917C1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07E197-D18E-4AAA-98CB-38D89A2A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C9DE15-502A-4510-8FD4-70242695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428F35-1D3B-46A8-B02C-CB5D1125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CC5110-F755-4AD6-805D-EAA8F7CE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82F0-B3AF-4CB7-97F8-ACD6140A63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7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9B78E955-A148-4354-AE04-7503133F7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42D4F82A-8FE9-41CF-A790-97BBBD58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F19FC7-2638-4BB7-A0CC-8A82FB88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90686B-8279-46FB-B41F-E98E2231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DBFD0C-237B-4504-989F-BF2E7774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678693-2296-4922-804D-9180843C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AFA7B-F565-4E90-89BF-5854C230462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99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44F11540-A512-4E5B-A3F1-95331763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47B5DBF-EBBA-480D-A9DC-A7E10214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006CE3-0AD1-413F-909C-F58E44CA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13188-DE1D-4E11-8057-0402AED4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A2D2F-79BB-400E-AA0F-B8760CBC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9E4D60-8FE9-4979-A580-405515C0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CB6F-A420-4BBF-ACAC-AB0D809A336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520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CCAFC7C3-4533-4FB6-8C78-99A4DB9E3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0FE0336-BADE-47BD-BE6A-990E6F66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923556-F8E4-4F08-A1F2-94F024C0F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FB7E4D-A16F-488A-B333-8301C723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A7BDA5-F376-4683-8C4B-CD8AFEAE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C91FAC-9B81-4CA7-A8E8-8F116CFF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3AE39E-7FA5-490C-9137-88B17FB4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633C-18C6-44E5-9903-E97B7A49D34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43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unu">
            <a:extLst>
              <a:ext uri="{FF2B5EF4-FFF2-40B4-BE49-F238E27FC236}">
                <a16:creationId xmlns:a16="http://schemas.microsoft.com/office/drawing/2014/main" id="{050BA558-371F-47B7-8FA6-502B03CDF3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5389893-28F9-455C-A1FC-27E27109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662EFB-E91A-4B3A-B747-69A34EF5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A13075-96FD-4858-A466-15ABF643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0984A82-D9D3-4F89-9465-A05B70E7D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7132E1-2F48-4174-8193-87E5C0AE1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8A4AAA-F04A-482D-8287-F06E7920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471C06-8301-417F-A2AF-1B2E754E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2A6F5A-071A-404C-BF92-792C6910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F721-B687-4810-AD40-7C70B07FDF3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16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FB983A-9774-46FC-AB7D-63F42A52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674E93-5FA3-45AB-A711-AED667B2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1F7518-33CD-4404-9F63-A885FF39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3031B0-4789-45E8-A840-3AACBB04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E01B-BC79-4EBF-AABB-9049824FFFEA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6" name="Picture 4" descr="sunu">
            <a:extLst>
              <a:ext uri="{FF2B5EF4-FFF2-40B4-BE49-F238E27FC236}">
                <a16:creationId xmlns:a16="http://schemas.microsoft.com/office/drawing/2014/main" id="{B104AD21-30E9-4A01-8166-A5EE38AE7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2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u">
            <a:extLst>
              <a:ext uri="{FF2B5EF4-FFF2-40B4-BE49-F238E27FC236}">
                <a16:creationId xmlns:a16="http://schemas.microsoft.com/office/drawing/2014/main" id="{60EF2FE9-5B91-4E83-A174-050677E2D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D1FFAF3-7EFB-4987-8493-18708734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31664F-7100-4381-A309-4920AAE8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0EDF4D-A215-4F4C-B721-92D3357A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B2017-C5EA-4040-AFCE-66D928E4D2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37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2F46E11D-82FC-4A81-B285-A43A18495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2E54319-3A17-43C6-A602-9A1DD41A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23EF2-C3E3-40B2-8607-968EF51F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D9C3D52-DC02-4970-9D95-AF91DC6A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155F93-8516-4423-BB06-FE58C6BC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7077AC-5583-4387-953F-4136A5B0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5A4FE1-63E2-43CA-8B3E-66C7A4D5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059F-8913-415E-B6EE-8A0C42125F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178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DA90758A-5C1B-417F-A445-9333CC1F7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2BB14D-A81B-4BF0-9E5C-85B48DB3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C027C4-3CCB-41BC-A1B0-C948BA7A7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C9412D-38CF-44CA-AB58-109946B9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EED56E-5A68-4365-8B88-F5C974F7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66051D-8C40-41E1-9FAC-3333DEA1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462AE5-A6F0-4C34-907D-1D343CF2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47004-EDAA-4BCF-9DE3-C7477122C2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72F3F7-B9CC-4C99-93C4-E01C35479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3EF15F-EC6B-4E6E-BC68-97CFA2DF0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7AB4DE-139B-43F0-B6A7-166B526EC0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205DE4-E68B-4831-96FC-7B4627FF13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B0B5E3-58EB-493C-B893-C9EDC945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2AD343-42BE-4C0D-8C43-9BE1CB1E2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>
            <a:extLst>
              <a:ext uri="{FF2B5EF4-FFF2-40B4-BE49-F238E27FC236}">
                <a16:creationId xmlns:a16="http://schemas.microsoft.com/office/drawing/2014/main" id="{95F6E267-728F-4FB0-8651-BFFD2B0E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12"/>
            <a:ext cx="9144000" cy="68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F38C432D-5372-448E-9829-E0F45631D4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03285" y="548680"/>
            <a:ext cx="6096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4000" b="1" dirty="0">
                <a:latin typeface="Arial" panose="020B0604020202020204" pitchFamily="34" charset="0"/>
                <a:cs typeface="Arial" panose="020B0604020202020204" pitchFamily="34" charset="0"/>
              </a:rPr>
              <a:t>ONDOKUZ MAYIS ÜNİVERSİTESİ</a:t>
            </a:r>
          </a:p>
          <a:p>
            <a:pPr>
              <a:lnSpc>
                <a:spcPct val="90000"/>
              </a:lnSpc>
            </a:pPr>
            <a:endParaRPr lang="tr-TR" altLang="tr-TR" sz="4400" b="1" dirty="0"/>
          </a:p>
          <a:p>
            <a:pPr>
              <a:lnSpc>
                <a:spcPct val="90000"/>
              </a:lnSpc>
            </a:pPr>
            <a:r>
              <a:rPr lang="tr-TR" altLang="tr-TR" sz="3200" b="1" dirty="0"/>
              <a:t> ÖĞRENCİ KALİTE KOMİSYONU TOPLANTISI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A81E1F3-CB27-487C-8780-092A7358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4221088"/>
            <a:ext cx="253211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800" b="1" i="1" dirty="0"/>
              <a:t>DANIŞMANLAR</a:t>
            </a:r>
            <a:endParaRPr lang="tr-TR" altLang="tr-TR" b="1" i="1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B89DD1B-66F7-4797-94FB-C51343EB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4666765"/>
            <a:ext cx="309634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Dr. </a:t>
            </a: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Öğr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Üyesi Burak AKYÜZ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Araş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Gör. Hakan ÖZTÜRK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Araş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Gör. Soner ÖZMEN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 err="1">
                <a:solidFill>
                  <a:schemeClr val="bg1">
                    <a:lumMod val="50000"/>
                  </a:schemeClr>
                </a:solidFill>
              </a:rPr>
              <a:t>Araş</a:t>
            </a: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. Gör. Kübra GÜLIRMAK</a:t>
            </a:r>
          </a:p>
        </p:txBody>
      </p:sp>
      <p:sp>
        <p:nvSpPr>
          <p:cNvPr id="2" name="Rectangle 8">
            <a:extLst>
              <a:ext uri="{FF2B5EF4-FFF2-40B4-BE49-F238E27FC236}">
                <a16:creationId xmlns:a16="http://schemas.microsoft.com/office/drawing/2014/main" id="{794D8A16-B0EA-821B-704F-5FC06B37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656" y="4028479"/>
            <a:ext cx="2892152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800" b="1" i="1" dirty="0"/>
              <a:t>ETKİNLİK İZLEME VE KOORDİNASYON EKİBİ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2560E565-85A2-DE4B-9B36-4A6C8C976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536" y="4671378"/>
            <a:ext cx="309634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Ayyüce BAŞ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Berat OKUR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Rıdvan YILDIRIM</a:t>
            </a:r>
          </a:p>
          <a:p>
            <a:pPr algn="l">
              <a:lnSpc>
                <a:spcPct val="90000"/>
              </a:lnSpc>
            </a:pPr>
            <a:r>
              <a:rPr lang="tr-TR" altLang="tr-TR" sz="1600" b="1" i="1" dirty="0">
                <a:solidFill>
                  <a:schemeClr val="bg1">
                    <a:lumMod val="50000"/>
                  </a:schemeClr>
                </a:solidFill>
              </a:rPr>
              <a:t>Kerime Birgül BİLGİÇ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9771DDC8-2B8B-E8C3-DADF-74B647723A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421205"/>
              </p:ext>
            </p:extLst>
          </p:nvPr>
        </p:nvGraphicFramePr>
        <p:xfrm>
          <a:off x="457200" y="2402632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Resim 7" descr="sabit, değişmeyen, muayyen içeren bir resim&#10;&#10;Açıklama otomatik olarak oluşturuldu">
            <a:extLst>
              <a:ext uri="{FF2B5EF4-FFF2-40B4-BE49-F238E27FC236}">
                <a16:creationId xmlns:a16="http://schemas.microsoft.com/office/drawing/2014/main" id="{E7E19A07-E53F-56D2-1B4E-0832453058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0" y="116632"/>
            <a:ext cx="2578100" cy="2286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50" y="3645024"/>
            <a:ext cx="3558229" cy="2541592"/>
          </a:xfrm>
          <a:prstGeom prst="rect">
            <a:avLst/>
          </a:prstGeom>
        </p:spPr>
      </p:pic>
      <p:pic>
        <p:nvPicPr>
          <p:cNvPr id="1026" name="Picture 2" descr="Ders Çalışmak İstemeyen Çocukla 5 Adımda Başa Çıkın!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423" y="3661936"/>
            <a:ext cx="3984377" cy="224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9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467544" y="332656"/>
            <a:ext cx="8229600" cy="576064"/>
            <a:chOff x="0" y="11654"/>
            <a:chExt cx="8229600" cy="111969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900" kern="1200" dirty="0" smtClean="0"/>
                <a:t>Dersler</a:t>
              </a:r>
              <a:endParaRPr lang="tr-TR" sz="2900" kern="1200" dirty="0"/>
            </a:p>
          </p:txBody>
        </p:sp>
      </p:grpSp>
      <p:sp>
        <p:nvSpPr>
          <p:cNvPr id="4" name="Metin kutusu 3"/>
          <p:cNvSpPr txBox="1"/>
          <p:nvPr/>
        </p:nvSpPr>
        <p:spPr>
          <a:xfrm>
            <a:off x="522203" y="936841"/>
            <a:ext cx="8174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Zorunlu Dersler</a:t>
            </a:r>
          </a:p>
          <a:p>
            <a:endParaRPr lang="tr-TR" b="1" dirty="0"/>
          </a:p>
          <a:p>
            <a:pPr algn="just"/>
            <a:r>
              <a:rPr lang="tr-TR" dirty="0" smtClean="0"/>
              <a:t>Zorunlu dersler; her bölümde alınması ve başarılı olunması gerekli derslerdir</a:t>
            </a:r>
            <a:endParaRPr lang="tr-TR" dirty="0"/>
          </a:p>
        </p:txBody>
      </p:sp>
      <p:cxnSp>
        <p:nvCxnSpPr>
          <p:cNvPr id="9" name="Düz Ok Bağlayıcısı 8"/>
          <p:cNvCxnSpPr>
            <a:stCxn id="4" idx="2"/>
            <a:endCxn id="15" idx="0"/>
          </p:cNvCxnSpPr>
          <p:nvPr/>
        </p:nvCxnSpPr>
        <p:spPr>
          <a:xfrm>
            <a:off x="4609674" y="1860171"/>
            <a:ext cx="2177589" cy="683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4" idx="2"/>
            <a:endCxn id="14" idx="0"/>
          </p:cNvCxnSpPr>
          <p:nvPr/>
        </p:nvCxnSpPr>
        <p:spPr>
          <a:xfrm flipH="1">
            <a:off x="1912353" y="1860171"/>
            <a:ext cx="2697321" cy="683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Metin kutusu 13"/>
          <p:cNvSpPr txBox="1"/>
          <p:nvPr/>
        </p:nvSpPr>
        <p:spPr>
          <a:xfrm>
            <a:off x="395973" y="2544077"/>
            <a:ext cx="3032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Teorik Dersler</a:t>
            </a:r>
          </a:p>
          <a:p>
            <a:r>
              <a:rPr lang="tr-TR" dirty="0" smtClean="0"/>
              <a:t>Konuların işlendiği, karşılıklı olarak tartışıldığı derslerdir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716016" y="2544077"/>
            <a:ext cx="4142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Uygulamalı/Pratik Dersler</a:t>
            </a:r>
          </a:p>
          <a:p>
            <a:r>
              <a:rPr lang="tr-TR" dirty="0"/>
              <a:t>Deney odası etkinliğini, işlik ve klinik çalışmalarını ya da alan incelemelerini gerektiren </a:t>
            </a:r>
            <a:r>
              <a:rPr lang="tr-TR" dirty="0" smtClean="0"/>
              <a:t>derslerdir</a:t>
            </a:r>
            <a:endParaRPr lang="tr-TR" dirty="0"/>
          </a:p>
        </p:txBody>
      </p:sp>
      <p:pic>
        <p:nvPicPr>
          <p:cNvPr id="24" name="Resi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52249"/>
            <a:ext cx="3755529" cy="2129424"/>
          </a:xfrm>
          <a:prstGeom prst="rect">
            <a:avLst/>
          </a:prstGeom>
        </p:spPr>
      </p:pic>
      <p:pic>
        <p:nvPicPr>
          <p:cNvPr id="25" name="Resim 24"/>
          <p:cNvPicPr>
            <a:picLocks noChangeAspect="1"/>
          </p:cNvPicPr>
          <p:nvPr/>
        </p:nvPicPr>
        <p:blipFill rotWithShape="1">
          <a:blip r:embed="rId3"/>
          <a:srcRect b="11089"/>
          <a:stretch/>
        </p:blipFill>
        <p:spPr>
          <a:xfrm>
            <a:off x="4797206" y="3744406"/>
            <a:ext cx="3816424" cy="1906939"/>
          </a:xfrm>
          <a:prstGeom prst="rect">
            <a:avLst/>
          </a:prstGeom>
        </p:spPr>
      </p:pic>
      <p:sp>
        <p:nvSpPr>
          <p:cNvPr id="32" name="Metin kutusu 31"/>
          <p:cNvSpPr txBox="1"/>
          <p:nvPr/>
        </p:nvSpPr>
        <p:spPr>
          <a:xfrm>
            <a:off x="776680" y="5751990"/>
            <a:ext cx="6603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Zorunlu dersler, mesleki hayatınızda ihtiyaç duyacağınız bilgi ve becerileri kazandırır 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5" y="5710274"/>
            <a:ext cx="764636" cy="7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0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 3"/>
          <p:cNvGrpSpPr/>
          <p:nvPr/>
        </p:nvGrpSpPr>
        <p:grpSpPr>
          <a:xfrm>
            <a:off x="467544" y="332656"/>
            <a:ext cx="8229600" cy="576064"/>
            <a:chOff x="0" y="11654"/>
            <a:chExt cx="8229600" cy="1119690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0" y="11654"/>
              <a:ext cx="8229600" cy="11196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Yuvarlatılmış Dikdörtgen 4"/>
            <p:cNvSpPr txBox="1"/>
            <p:nvPr/>
          </p:nvSpPr>
          <p:spPr>
            <a:xfrm>
              <a:off x="54659" y="66313"/>
              <a:ext cx="8120282" cy="10103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Aft>
                  <a:spcPct val="35000"/>
                </a:spcAft>
              </a:pPr>
              <a:r>
                <a:rPr lang="tr-TR" sz="2900" kern="1200" dirty="0" smtClean="0"/>
                <a:t>Dersler</a:t>
              </a:r>
              <a:endParaRPr lang="tr-TR" sz="2900" kern="1200" dirty="0"/>
            </a:p>
          </p:txBody>
        </p:sp>
      </p:grpSp>
      <p:sp>
        <p:nvSpPr>
          <p:cNvPr id="7" name="Metin kutusu 6"/>
          <p:cNvSpPr txBox="1"/>
          <p:nvPr/>
        </p:nvSpPr>
        <p:spPr>
          <a:xfrm>
            <a:off x="494937" y="915423"/>
            <a:ext cx="81202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Seçmeli Dersler</a:t>
            </a:r>
          </a:p>
          <a:p>
            <a:endParaRPr lang="tr-TR" sz="1600" b="1" dirty="0"/>
          </a:p>
          <a:p>
            <a:pPr algn="just"/>
            <a:r>
              <a:rPr lang="tr-TR" sz="1600" dirty="0" smtClean="0"/>
              <a:t>Öğrencinin </a:t>
            </a:r>
            <a:r>
              <a:rPr lang="tr-TR" sz="1600" dirty="0"/>
              <a:t>kayıtlı olduğu bölümde açılmış, mesleğiyle ilgili formasyonu ve yeterliği tamamlayan derslerden olabileceği gibi başka bölüm veya birimlerde açılmış olan; ancak mesleki yeterliğine katkı sağlayacak nitelikteki ortak seçmeli derslerden de </a:t>
            </a:r>
            <a:r>
              <a:rPr lang="tr-TR" sz="1600" dirty="0" smtClean="0"/>
              <a:t>oluşabilir</a:t>
            </a:r>
            <a:endParaRPr lang="tr-TR" sz="1600" dirty="0"/>
          </a:p>
        </p:txBody>
      </p:sp>
      <p:cxnSp>
        <p:nvCxnSpPr>
          <p:cNvPr id="8" name="Düz Ok Bağlayıcısı 7"/>
          <p:cNvCxnSpPr>
            <a:stCxn id="7" idx="2"/>
            <a:endCxn id="13" idx="0"/>
          </p:cNvCxnSpPr>
          <p:nvPr/>
        </p:nvCxnSpPr>
        <p:spPr>
          <a:xfrm flipH="1">
            <a:off x="2305801" y="2485083"/>
            <a:ext cx="2249277" cy="2921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stCxn id="7" idx="2"/>
            <a:endCxn id="15" idx="0"/>
          </p:cNvCxnSpPr>
          <p:nvPr/>
        </p:nvCxnSpPr>
        <p:spPr>
          <a:xfrm>
            <a:off x="4555078" y="2485083"/>
            <a:ext cx="2106738" cy="2802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Metin kutusu 12"/>
          <p:cNvSpPr txBox="1"/>
          <p:nvPr/>
        </p:nvSpPr>
        <p:spPr>
          <a:xfrm>
            <a:off x="251520" y="2777207"/>
            <a:ext cx="4108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Bölüm Seçmeli Dersleri</a:t>
            </a:r>
          </a:p>
          <a:p>
            <a:endParaRPr lang="tr-TR" sz="1600" b="1" dirty="0"/>
          </a:p>
          <a:p>
            <a:r>
              <a:rPr lang="tr-TR" sz="1600" dirty="0" smtClean="0"/>
              <a:t>Bölüm müfredatında yer alan, seçmeli ders havuzunda bulunan derslerdir</a:t>
            </a:r>
            <a:endParaRPr lang="tr-TR" sz="1600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427984" y="2765290"/>
            <a:ext cx="4467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/>
              <a:t>Ortak Sosyal Seçmeli Dersler</a:t>
            </a:r>
            <a:endParaRPr lang="tr-TR" sz="1600" b="1" dirty="0"/>
          </a:p>
          <a:p>
            <a:endParaRPr lang="tr-TR" sz="1600" dirty="0" smtClean="0"/>
          </a:p>
          <a:p>
            <a:r>
              <a:rPr lang="tr-TR" sz="1600" dirty="0"/>
              <a:t>Ö</a:t>
            </a:r>
            <a:r>
              <a:rPr lang="tr-TR" sz="1600" dirty="0" smtClean="0"/>
              <a:t>ğrencinin </a:t>
            </a:r>
            <a:r>
              <a:rPr lang="tr-TR" sz="1600" dirty="0"/>
              <a:t>kendi müfredatında yer alan derslerin yerine sayılmamak kaydıyla, kendi bölümünün dışındaki programlardan bilgi, görgü ve genel kültürünü artırmak için aldığı seçmeli </a:t>
            </a:r>
            <a:r>
              <a:rPr lang="tr-TR" sz="1600" dirty="0" smtClean="0"/>
              <a:t>derslerdir</a:t>
            </a: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943286"/>
            <a:ext cx="2016224" cy="1605704"/>
          </a:xfrm>
          <a:prstGeom prst="rect">
            <a:avLst/>
          </a:prstGeom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963" y="4272706"/>
            <a:ext cx="2620685" cy="1497534"/>
          </a:xfrm>
          <a:prstGeom prst="rect">
            <a:avLst/>
          </a:prstGeom>
        </p:spPr>
      </p:pic>
      <p:sp>
        <p:nvSpPr>
          <p:cNvPr id="29" name="Metin kutusu 28"/>
          <p:cNvSpPr txBox="1"/>
          <p:nvPr/>
        </p:nvSpPr>
        <p:spPr>
          <a:xfrm>
            <a:off x="792201" y="5710274"/>
            <a:ext cx="6674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Seçmeli dersler, bölüm derslerinin yanı sıra ilgi duyduğunuz, zevk aldığınız ve merak duygunuzu giderecek derslerdir</a:t>
            </a:r>
            <a:endParaRPr lang="tr-TR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5" y="5710274"/>
            <a:ext cx="764636" cy="7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467544" y="332656"/>
            <a:ext cx="8229600" cy="576064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2900" dirty="0" smtClean="0"/>
              <a:t>Yan Dal – Çift Ana Dal</a:t>
            </a:r>
            <a:endParaRPr lang="tr-TR" sz="2900" dirty="0"/>
          </a:p>
        </p:txBody>
      </p:sp>
      <p:sp>
        <p:nvSpPr>
          <p:cNvPr id="5" name="Metin kutusu 4"/>
          <p:cNvSpPr txBox="1"/>
          <p:nvPr/>
        </p:nvSpPr>
        <p:spPr>
          <a:xfrm>
            <a:off x="323528" y="1051600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Çift Ana Dal</a:t>
            </a:r>
          </a:p>
          <a:p>
            <a:endParaRPr lang="tr-TR" dirty="0"/>
          </a:p>
          <a:p>
            <a:pPr algn="just"/>
            <a:r>
              <a:rPr lang="tr-TR" dirty="0"/>
              <a:t>B</a:t>
            </a:r>
            <a:r>
              <a:rPr lang="tr-TR" dirty="0" smtClean="0"/>
              <a:t>aşarılı öğrencilerin kendi </a:t>
            </a:r>
            <a:r>
              <a:rPr lang="tr-TR" dirty="0"/>
              <a:t>programlarına yakın içerikteki ikinci bir programın derslerini de başarıyla geçerek </a:t>
            </a:r>
            <a:r>
              <a:rPr lang="tr-TR" b="1" i="1" dirty="0"/>
              <a:t>çift diploma </a:t>
            </a:r>
            <a:r>
              <a:rPr lang="tr-TR" dirty="0"/>
              <a:t>almalarını sağlayan uygulamadır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427984" y="1051600"/>
            <a:ext cx="4457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Yan Dal</a:t>
            </a:r>
          </a:p>
          <a:p>
            <a:endParaRPr lang="tr-TR" dirty="0" smtClean="0"/>
          </a:p>
          <a:p>
            <a:pPr algn="just"/>
            <a:r>
              <a:rPr lang="tr-TR" dirty="0" smtClean="0"/>
              <a:t>Öğrenim gördüğü lisans programında üstün başarı gösteren öğrencilerin kendi  programlarına yakın içerikteki ikinci bir programın sınırlı sayıdaki derslerini alarak </a:t>
            </a:r>
            <a:r>
              <a:rPr lang="tr-TR" b="1" i="1" dirty="0" smtClean="0"/>
              <a:t>sertifika</a:t>
            </a:r>
            <a:r>
              <a:rPr lang="tr-TR" dirty="0" smtClean="0"/>
              <a:t> almaya hak kazanmalarını sağlayan uygulamadır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3" y="3111712"/>
            <a:ext cx="2362299" cy="236229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223" y="3326646"/>
            <a:ext cx="3168352" cy="2228815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778291" y="5668862"/>
            <a:ext cx="684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Çift Ana Dal yaparak bir taşla iki kuş vurabilir, Yan Dal yaparak ise istediğiniz bir alanda hem bilgi hem sertifika sahibi olabilirsiniz</a:t>
            </a:r>
            <a:endParaRPr lang="tr-TR" dirty="0"/>
          </a:p>
        </p:txBody>
      </p:sp>
      <p:pic>
        <p:nvPicPr>
          <p:cNvPr id="18" name="Resim 17" descr="&lt;strong&gt;Winking&lt;/strong&gt; &lt;strong&gt;GIFs&lt;/strong&gt; - Find &amp; Share on GIPH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3347679"/>
            <a:ext cx="4310611" cy="2263070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55" y="5710274"/>
            <a:ext cx="764636" cy="7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'Work Hard &amp; You'll Succeed' Mantra is NOT a Myth - The STRI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31"/>
          <a:stretch/>
        </p:blipFill>
        <p:spPr bwMode="auto">
          <a:xfrm>
            <a:off x="755576" y="116632"/>
            <a:ext cx="7560840" cy="543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1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nu1" id="{8726E870-6B55-4993-B173-C1955522032C}" vid="{39669771-7DC0-4038-AD34-67DC5E4A088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sunum_sablon</Template>
  <TotalTime>4197</TotalTime>
  <Words>271</Words>
  <Application>Microsoft Office PowerPoint</Application>
  <PresentationFormat>Ekran Gösterisi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9" baseType="lpstr">
      <vt:lpstr>Arial</vt:lpstr>
      <vt:lpstr>Calibri</vt:lpstr>
      <vt:lpstr>Varsayılan Tasarım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hakem</dc:creator>
  <cp:lastModifiedBy>Soner ÖZMEN</cp:lastModifiedBy>
  <cp:revision>85</cp:revision>
  <cp:lastPrinted>1601-01-01T00:00:00Z</cp:lastPrinted>
  <dcterms:created xsi:type="dcterms:W3CDTF">2019-10-14T09:03:30Z</dcterms:created>
  <dcterms:modified xsi:type="dcterms:W3CDTF">2023-05-17T07:35:58Z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