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51" r:id="rId3"/>
    <p:sldId id="588" r:id="rId4"/>
    <p:sldId id="591" r:id="rId5"/>
    <p:sldId id="592" r:id="rId6"/>
    <p:sldId id="589" r:id="rId7"/>
    <p:sldId id="596" r:id="rId8"/>
    <p:sldId id="598" r:id="rId9"/>
    <p:sldId id="599" r:id="rId10"/>
    <p:sldId id="594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0" autoAdjust="0"/>
    <p:restoredTop sz="94866" autoAdjust="0"/>
  </p:normalViewPr>
  <p:slideViewPr>
    <p:cSldViewPr>
      <p:cViewPr>
        <p:scale>
          <a:sx n="75" d="100"/>
          <a:sy n="75" d="100"/>
        </p:scale>
        <p:origin x="1834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C431-44C6-FB46-A3EC-A4FCD240CC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BF5DF90-052F-134D-94A2-9A773D389B50}">
      <dgm:prSet/>
      <dgm:spPr/>
      <dgm:t>
        <a:bodyPr/>
        <a:lstStyle/>
        <a:p>
          <a:pPr algn="ctr"/>
          <a:r>
            <a:rPr lang="tr-TR" dirty="0" smtClean="0"/>
            <a:t>Geri Bildirim</a:t>
          </a:r>
          <a:endParaRPr lang="tr-TR" dirty="0"/>
        </a:p>
      </dgm:t>
    </dgm:pt>
    <dgm:pt modelId="{8ACFD4D5-D928-AC48-8442-1331E9985B2E}" type="parTrans" cxnId="{BE4EB947-EC93-5348-AA55-461A7028761E}">
      <dgm:prSet/>
      <dgm:spPr/>
      <dgm:t>
        <a:bodyPr/>
        <a:lstStyle/>
        <a:p>
          <a:endParaRPr lang="tr-TR"/>
        </a:p>
      </dgm:t>
    </dgm:pt>
    <dgm:pt modelId="{7C9CCDE8-37A7-A643-BBB1-522E93E76276}" type="sibTrans" cxnId="{BE4EB947-EC93-5348-AA55-461A7028761E}">
      <dgm:prSet/>
      <dgm:spPr/>
      <dgm:t>
        <a:bodyPr/>
        <a:lstStyle/>
        <a:p>
          <a:endParaRPr lang="tr-TR"/>
        </a:p>
      </dgm:t>
    </dgm:pt>
    <dgm:pt modelId="{141FFD53-A402-F347-9FA6-9102F6CB256B}" type="pres">
      <dgm:prSet presAssocID="{CF7DC431-44C6-FB46-A3EC-A4FCD240C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246D8C-C977-694D-82D0-05D865C2BCB0}" type="pres">
      <dgm:prSet presAssocID="{BBF5DF90-052F-134D-94A2-9A773D389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4EB947-EC93-5348-AA55-461A7028761E}" srcId="{CF7DC431-44C6-FB46-A3EC-A4FCD240CC8B}" destId="{BBF5DF90-052F-134D-94A2-9A773D389B50}" srcOrd="0" destOrd="0" parTransId="{8ACFD4D5-D928-AC48-8442-1331E9985B2E}" sibTransId="{7C9CCDE8-37A7-A643-BBB1-522E93E76276}"/>
    <dgm:cxn modelId="{C5DDCEDD-4E03-6D4C-8A60-BD9D51631ECE}" type="presOf" srcId="{BBF5DF90-052F-134D-94A2-9A773D389B50}" destId="{7B246D8C-C977-694D-82D0-05D865C2BCB0}" srcOrd="0" destOrd="0" presId="urn:microsoft.com/office/officeart/2005/8/layout/vList2"/>
    <dgm:cxn modelId="{3CD3A43A-B8B8-CC40-BB8D-45E782C5E78A}" type="presOf" srcId="{CF7DC431-44C6-FB46-A3EC-A4FCD240CC8B}" destId="{141FFD53-A402-F347-9FA6-9102F6CB256B}" srcOrd="0" destOrd="0" presId="urn:microsoft.com/office/officeart/2005/8/layout/vList2"/>
    <dgm:cxn modelId="{A800038A-CE45-5F4D-943E-959D69D5E8CD}" type="presParOf" srcId="{141FFD53-A402-F347-9FA6-9102F6CB256B}" destId="{7B246D8C-C977-694D-82D0-05D865C2BC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6D8C-C977-694D-82D0-05D865C2BCB0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Geri Bildirim</a:t>
          </a:r>
          <a:endParaRPr lang="tr-TR" sz="4800" kern="1200" dirty="0"/>
        </a:p>
      </dsp:txBody>
      <dsp:txXfrm>
        <a:off x="54830" y="64730"/>
        <a:ext cx="811994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17.05.2023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E7B8-CF6E-F245-A67A-40FB5324506D}" type="datetimeFigureOut">
              <a:rPr lang="tr-TR" smtClean="0"/>
              <a:t>17.05.2023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F3BF-69A4-C14F-8391-9EE819AB4F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8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http://www.omu.edu.tr/tr/geri-bildirim-olustur" TargetMode="External"/><Relationship Id="rId7" Type="http://schemas.openxmlformats.org/officeDocument/2006/relationships/hyperlink" Target="https://www.youtube.com/user/OMUVideo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stagram.com/uniondokuzmayis/" TargetMode="Externa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hyperlink" Target="https://twitter.com/uniondokuzmayis" TargetMode="Externa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2"/>
            <a:ext cx="9144000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3285" y="54868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ONDOKUZ MAYIS ÜNİVERSİTESİ</a:t>
            </a:r>
          </a:p>
          <a:p>
            <a:pPr>
              <a:lnSpc>
                <a:spcPct val="90000"/>
              </a:lnSpc>
            </a:pPr>
            <a:endParaRPr lang="tr-TR" altLang="tr-TR" sz="4400" b="1" dirty="0"/>
          </a:p>
          <a:p>
            <a:pPr>
              <a:lnSpc>
                <a:spcPct val="90000"/>
              </a:lnSpc>
            </a:pPr>
            <a:r>
              <a:rPr lang="tr-TR" altLang="tr-TR" sz="3200" b="1" dirty="0"/>
              <a:t> ÖĞRENCİ KALİTE KOMİSYONU TOPLANTISI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221088"/>
            <a:ext cx="25321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DANIŞMANLAR</a:t>
            </a:r>
            <a:endParaRPr lang="tr-TR" altLang="tr-TR" b="1" i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666765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Öğr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Üyesi Burak AKYÜZ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Hakan ÖZTÜRK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Soner ÖZMEN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Kübra GÜLIRMAK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4D8A16-B0EA-821B-704F-5FC06B37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56" y="4028479"/>
            <a:ext cx="28921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ETKİNLİK İZLEME VE KOORDİNASYON EKİBİ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560E565-85A2-DE4B-9B36-4A6C8C97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36" y="4671378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Ayyüce BAŞ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Berat OKUR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Rıdvan YILDIRIM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Kerime Birgül BİLGİÇ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7272" t="12523" r="6205" b="13793"/>
          <a:stretch/>
        </p:blipFill>
        <p:spPr>
          <a:xfrm>
            <a:off x="12824" y="14744"/>
            <a:ext cx="9079422" cy="370228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43766" y="4574575"/>
            <a:ext cx="642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Cep telefonunuzdan stu.omu.edu.tr uzantılı öğrenci mail adresinizi tanımlayarak bildirimlerini açmayı unutmayın!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59" y="4574575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3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sabit, değişmeyen, muayyen içeren bir resim&#10;&#10;Açıklama otomatik olarak oluşturuldu">
            <a:extLst>
              <a:ext uri="{FF2B5EF4-FFF2-40B4-BE49-F238E27FC236}">
                <a16:creationId xmlns:a16="http://schemas.microsoft.com/office/drawing/2014/main" id="{E7E19A07-E53F-56D2-1B4E-083245305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68" y="62880"/>
            <a:ext cx="2578100" cy="2286000"/>
          </a:xfrm>
          <a:prstGeom prst="rect">
            <a:avLst/>
          </a:prstGeom>
        </p:spPr>
      </p:pic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9771DDC8-2B8B-E8C3-DADF-74B647723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846757"/>
              </p:ext>
            </p:extLst>
          </p:nvPr>
        </p:nvGraphicFramePr>
        <p:xfrm>
          <a:off x="451318" y="19888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3284984"/>
            <a:ext cx="3449082" cy="2303988"/>
          </a:xfrm>
          <a:prstGeom prst="rect">
            <a:avLst/>
          </a:prstGeom>
        </p:spPr>
      </p:pic>
      <p:pic>
        <p:nvPicPr>
          <p:cNvPr id="6" name="Picture 2" descr="Feedback (Geri Bildirim) Alarak Ürün Geliştirme Nasıl Yapılır? - BTM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716"/>
            <a:ext cx="40646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416873" y="74012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Geri Bildirim </a:t>
            </a:r>
            <a:r>
              <a:rPr lang="tr-TR" b="1" dirty="0"/>
              <a:t>N</a:t>
            </a:r>
            <a:r>
              <a:rPr lang="tr-TR" b="1" dirty="0" smtClean="0"/>
              <a:t>edir?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9" name="Yuvarlatılmış Dikdörtgen 8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pic>
        <p:nvPicPr>
          <p:cNvPr id="1028" name="Picture 4" descr="Geribildirim Verirken Kaçınılması Gereken 14 şey! - Pusula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88402"/>
            <a:ext cx="3034443" cy="12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15314" y="1015112"/>
            <a:ext cx="783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İşleyiş </a:t>
            </a:r>
            <a:r>
              <a:rPr lang="tr-TR" dirty="0"/>
              <a:t>ve hizmetler gibi konularda </a:t>
            </a:r>
            <a:r>
              <a:rPr lang="tr-TR" dirty="0" smtClean="0"/>
              <a:t>paydaşlar tarafından yapılan yorumlardır.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3131840" y="141757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Öğrencinin Geri Bildirimi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467698" y="1804560"/>
            <a:ext cx="8005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/>
              <a:t>Öğrenciler, </a:t>
            </a:r>
            <a:r>
              <a:rPr lang="tr-TR" sz="1600" dirty="0"/>
              <a:t>üniversitelerin en geniş kitleye sahip </a:t>
            </a:r>
            <a:r>
              <a:rPr lang="tr-TR" sz="1600" dirty="0" smtClean="0"/>
              <a:t>topluluğu ve düşünceleri en çok dinlenmesi gereken </a:t>
            </a:r>
            <a:r>
              <a:rPr lang="tr-TR" sz="1600" dirty="0" smtClean="0"/>
              <a:t>paydaşlardır.</a:t>
            </a:r>
            <a:endParaRPr lang="tr-TR" sz="16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453702" y="3804368"/>
            <a:ext cx="7142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/>
              <a:t>Öğrenci, karşılaştığı olumsuz durumu ancak idareciye, üst yönetime ya da ilgili birime ulaştırdığı takdirde cevap ve sonuç alabilir.  </a:t>
            </a:r>
            <a:endParaRPr lang="tr-TR" sz="16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63844" y="2389335"/>
            <a:ext cx="554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/>
              <a:t>Üniversiteler öğrencisi olmadan varlığını </a:t>
            </a:r>
            <a:r>
              <a:rPr lang="tr-TR" b="1" u="sng" dirty="0" smtClean="0"/>
              <a:t>sürdüremez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463844" y="2727150"/>
            <a:ext cx="5584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600" dirty="0" smtClean="0"/>
              <a:t>Üniversiteler, olumsuzlukların farkına varabilmesi, bu konularda iyileştirmeler ve geliştirmeler yapabilmek  için </a:t>
            </a:r>
            <a:r>
              <a:rPr lang="tr-TR" b="1" u="sng" dirty="0" smtClean="0"/>
              <a:t>en </a:t>
            </a:r>
            <a:r>
              <a:rPr lang="tr-TR" b="1" u="sng" dirty="0" smtClean="0"/>
              <a:t>önemli </a:t>
            </a:r>
            <a:r>
              <a:rPr lang="tr-TR" b="1" u="sng" dirty="0" smtClean="0"/>
              <a:t>paydaş</a:t>
            </a:r>
            <a:r>
              <a:rPr lang="tr-TR" sz="1600" dirty="0" smtClean="0"/>
              <a:t>ı olan öğrencilerden geri dönüşler almak zorundadır.</a:t>
            </a:r>
            <a:endParaRPr lang="tr-TR" sz="1600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996" y="4488653"/>
            <a:ext cx="4170243" cy="17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391778" y="877565"/>
            <a:ext cx="326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Geri Bildirimde Bulunursam Ne Kazanırım?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46983" y="908719"/>
            <a:ext cx="34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Geri Bildirimde Bulunmazsam Ne Kaybederim?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07504" y="1863476"/>
            <a:ext cx="4129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Birey olarak düşüncelerimi </a:t>
            </a:r>
            <a:r>
              <a:rPr lang="tr-TR" sz="1600" u="sng" dirty="0" smtClean="0"/>
              <a:t>fikirlerim</a:t>
            </a:r>
            <a:r>
              <a:rPr lang="tr-TR" sz="1600" dirty="0" smtClean="0"/>
              <a:t> ve </a:t>
            </a:r>
            <a:r>
              <a:rPr lang="tr-TR" sz="1600" u="sng" dirty="0" smtClean="0"/>
              <a:t>bakış açım </a:t>
            </a:r>
            <a:r>
              <a:rPr lang="tr-TR" sz="1600" dirty="0" smtClean="0"/>
              <a:t>dikkate alınır.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u="sng" dirty="0" smtClean="0"/>
              <a:t>İstek</a:t>
            </a:r>
            <a:r>
              <a:rPr lang="tr-TR" sz="1600" dirty="0" smtClean="0"/>
              <a:t> ve </a:t>
            </a:r>
            <a:r>
              <a:rPr lang="tr-TR" sz="1600" u="sng" dirty="0" smtClean="0"/>
              <a:t>ihtiyaçlarım</a:t>
            </a:r>
            <a:r>
              <a:rPr lang="tr-TR" sz="1600" dirty="0" smtClean="0"/>
              <a:t> karşılanır.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Bir topluluğun ya da kurumun gelişmesinde </a:t>
            </a:r>
            <a:r>
              <a:rPr lang="tr-TR" sz="1600" u="sng" dirty="0" smtClean="0"/>
              <a:t>aktif rol</a:t>
            </a:r>
            <a:r>
              <a:rPr lang="tr-TR" sz="1600" dirty="0" smtClean="0"/>
              <a:t> alırım.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u="sng" dirty="0" smtClean="0"/>
              <a:t>Özgüven</a:t>
            </a:r>
            <a:r>
              <a:rPr lang="tr-TR" sz="1600" dirty="0" smtClean="0"/>
              <a:t> kazanırım.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«Ben yaptım/yaptırdım», </a:t>
            </a:r>
          </a:p>
          <a:p>
            <a:r>
              <a:rPr lang="tr-TR" sz="1600" dirty="0" smtClean="0"/>
              <a:t>«Üniversitem beni önemsiyor», </a:t>
            </a:r>
            <a:endParaRPr lang="tr-TR" sz="1600" dirty="0"/>
          </a:p>
          <a:p>
            <a:r>
              <a:rPr lang="tr-TR" sz="1600" dirty="0" smtClean="0"/>
              <a:t>«Değer gördüğümü hissediyorum», «Gelişime katkıda bulundum» cümlelerini kurabilirim.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481027" y="1878491"/>
            <a:ext cx="4536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Gördüğüm yanlışlar ve eksiklikler olduğu gibi kalır ve arzu ettiğim dolu dolu bir üniversite hayatını yaşayamam.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Başkalarının istediği şekilde ya da modası geçmiş bir üniversite hayatı yaşarım.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/>
              <a:t>Bireysel istek ve ihtiyaçlarımı bildirmediğim için kendime olan öz saygım azalır</a:t>
            </a:r>
            <a:r>
              <a:rPr lang="tr-TR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600" dirty="0" smtClean="0"/>
              <a:t>«Öyle okuduk işte»,</a:t>
            </a:r>
            <a:br>
              <a:rPr lang="tr-TR" sz="1600" dirty="0" smtClean="0"/>
            </a:br>
            <a:r>
              <a:rPr lang="tr-TR" sz="1600" dirty="0" smtClean="0"/>
              <a:t>«Geldik, bitti, gidiyoruz</a:t>
            </a:r>
            <a:r>
              <a:rPr lang="tr-TR" sz="1600" dirty="0" smtClean="0"/>
              <a:t>» </a:t>
            </a:r>
            <a:r>
              <a:rPr lang="tr-TR" sz="1600" dirty="0" smtClean="0"/>
              <a:t>c</a:t>
            </a:r>
            <a:r>
              <a:rPr lang="tr-TR" sz="1600" dirty="0" smtClean="0"/>
              <a:t>ümlelerini </a:t>
            </a:r>
            <a:r>
              <a:rPr lang="tr-TR" sz="1600" dirty="0" smtClean="0"/>
              <a:t>kurma imkanı!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8900" t="10561" r="10104" b="16666"/>
          <a:stretch/>
        </p:blipFill>
        <p:spPr>
          <a:xfrm>
            <a:off x="555400" y="4711554"/>
            <a:ext cx="2333030" cy="145814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/>
          <a:srcRect l="10705" t="6771" r="19713" b="18295"/>
          <a:stretch/>
        </p:blipFill>
        <p:spPr>
          <a:xfrm>
            <a:off x="6832650" y="4525369"/>
            <a:ext cx="1301107" cy="14011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97" y="4452908"/>
            <a:ext cx="2633919" cy="197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sp>
        <p:nvSpPr>
          <p:cNvPr id="7" name="Dikdörtgen 6"/>
          <p:cNvSpPr/>
          <p:nvPr/>
        </p:nvSpPr>
        <p:spPr>
          <a:xfrm>
            <a:off x="354113" y="895112"/>
            <a:ext cx="353922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Geri Bildirimi Nasıl Yaparım</a:t>
            </a:r>
            <a:r>
              <a:rPr lang="tr-TR" b="1" dirty="0" smtClean="0"/>
              <a:t>?</a:t>
            </a:r>
          </a:p>
          <a:p>
            <a:endParaRPr lang="tr-TR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Geri </a:t>
            </a:r>
            <a:r>
              <a:rPr lang="tr-TR" sz="2000" dirty="0"/>
              <a:t>Bildirim Kutuları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Yüz Yüze Görüşmeler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Toplantı Tutanakları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Yüz Yüze </a:t>
            </a:r>
            <a:r>
              <a:rPr lang="tr-TR" sz="2000" dirty="0"/>
              <a:t>Yapılan Anketler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Telefon Bildirim Kayıtları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Elektronik Posta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Sosyal Medya Hesapları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Mobil Kurum Uygulaması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Mesajlaşma Yazılımları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/>
              <a:t>Elektronik </a:t>
            </a:r>
            <a:r>
              <a:rPr lang="tr-TR" sz="2000" dirty="0" smtClean="0"/>
              <a:t>Anketler</a:t>
            </a:r>
            <a:endParaRPr lang="tr-TR" sz="20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35920" t="24492" r="14620" b="39951"/>
          <a:stretch/>
        </p:blipFill>
        <p:spPr>
          <a:xfrm>
            <a:off x="1979712" y="4490495"/>
            <a:ext cx="4320480" cy="1022909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4224739" y="836712"/>
            <a:ext cx="46805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/>
              <a:t>Doğru</a:t>
            </a: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smtClean="0"/>
              <a:t>Geri Bildirimi Nasıl Yaparım?</a:t>
            </a:r>
          </a:p>
          <a:p>
            <a:pPr algn="ctr"/>
            <a:endParaRPr lang="tr-T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Samimi, Bilinçli ve Dürüst Cevaplandırma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Tespit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Çözüm Önerisi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Takip</a:t>
            </a:r>
          </a:p>
        </p:txBody>
      </p:sp>
      <p:sp>
        <p:nvSpPr>
          <p:cNvPr id="13" name="Yukarı Bükülü Ok 12"/>
          <p:cNvSpPr/>
          <p:nvPr/>
        </p:nvSpPr>
        <p:spPr>
          <a:xfrm>
            <a:off x="5004048" y="3679315"/>
            <a:ext cx="1656184" cy="1580178"/>
          </a:xfrm>
          <a:prstGeom prst="bentUpArrow">
            <a:avLst>
              <a:gd name="adj1" fmla="val 25000"/>
              <a:gd name="adj2" fmla="val 25000"/>
              <a:gd name="adj3" fmla="val 438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9082" y="134681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Geri Bildirim Kutuları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188388" y="1346815"/>
            <a:ext cx="255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Yüz Yüze Görüşmeler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324825" y="1346815"/>
            <a:ext cx="23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Toplantılara Katılım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2604896" y="836712"/>
            <a:ext cx="3719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Fiziksel Geri Bildirim Yöntemleri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0274" t="20547" r="9008" b="14880"/>
          <a:stretch/>
        </p:blipFill>
        <p:spPr>
          <a:xfrm>
            <a:off x="189417" y="1728520"/>
            <a:ext cx="2325143" cy="186011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999" y="1716147"/>
            <a:ext cx="2961669" cy="33690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56" y="1728520"/>
            <a:ext cx="3447047" cy="2068228"/>
          </a:xfrm>
          <a:prstGeom prst="rect">
            <a:avLst/>
          </a:prstGeom>
        </p:spPr>
      </p:pic>
      <p:sp>
        <p:nvSpPr>
          <p:cNvPr id="17" name="Dikdörtgen 16"/>
          <p:cNvSpPr/>
          <p:nvPr/>
        </p:nvSpPr>
        <p:spPr>
          <a:xfrm>
            <a:off x="265761" y="3768351"/>
            <a:ext cx="2172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Yüz Yüze Anketler</a:t>
            </a:r>
            <a:endParaRPr lang="tr-TR" b="1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61" y="4220763"/>
            <a:ext cx="2306386" cy="12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sp>
        <p:nvSpPr>
          <p:cNvPr id="6" name="Dikdörtgen 5"/>
          <p:cNvSpPr/>
          <p:nvPr/>
        </p:nvSpPr>
        <p:spPr>
          <a:xfrm>
            <a:off x="2593105" y="763670"/>
            <a:ext cx="400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Elektronik </a:t>
            </a:r>
            <a:r>
              <a:rPr lang="tr-TR" b="1" dirty="0"/>
              <a:t>Geri Bildirim Yöntemleri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580308" y="443654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E-posta</a:t>
            </a:r>
            <a:endParaRPr lang="tr-TR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680" y="4821370"/>
            <a:ext cx="1365838" cy="118084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5322725" y="117926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Kurumsal Hesap</a:t>
            </a:r>
            <a:endParaRPr lang="tr-TR" b="1" dirty="0"/>
          </a:p>
        </p:txBody>
      </p:sp>
      <p:sp>
        <p:nvSpPr>
          <p:cNvPr id="13" name="Dikdörtgen 12"/>
          <p:cNvSpPr/>
          <p:nvPr/>
        </p:nvSpPr>
        <p:spPr>
          <a:xfrm>
            <a:off x="4502055" y="1472220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www.omu.edu.tr/tr/geri-bildirim-olustur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5111161" y="2110512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Sosyal Medya Hesapları</a:t>
            </a:r>
            <a:endParaRPr lang="tr-TR" b="1" dirty="0"/>
          </a:p>
        </p:txBody>
      </p:sp>
      <p:sp>
        <p:nvSpPr>
          <p:cNvPr id="16" name="Dikdörtgen 15"/>
          <p:cNvSpPr/>
          <p:nvPr/>
        </p:nvSpPr>
        <p:spPr>
          <a:xfrm>
            <a:off x="4814216" y="2538503"/>
            <a:ext cx="3134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4"/>
              </a:rPr>
              <a:t>twitter.com/</a:t>
            </a:r>
            <a:r>
              <a:rPr lang="tr-TR" dirty="0" err="1" smtClean="0">
                <a:hlinkClick r:id="rId4"/>
              </a:rPr>
              <a:t>uniondokuzmayis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024" y="2382729"/>
            <a:ext cx="540000" cy="540000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4778313" y="32041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hlinkClick r:id="rId6"/>
              </a:rPr>
              <a:t>www.instagram.com/uniondokuzmayis</a:t>
            </a:r>
            <a:r>
              <a:rPr lang="tr-TR" dirty="0">
                <a:hlinkClick r:id="rId6"/>
              </a:rPr>
              <a:t>/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4788024" y="3912656"/>
            <a:ext cx="44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7"/>
              </a:rPr>
              <a:t>https://www.youtube.com/user/OMUVideo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8024" y="3076385"/>
            <a:ext cx="540000" cy="540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1780" y="3770041"/>
            <a:ext cx="780136" cy="5400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1122571" y="4945890"/>
            <a:ext cx="26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Yazışma Uygulamaları</a:t>
            </a:r>
            <a:endParaRPr lang="tr-TR" b="1" dirty="0"/>
          </a:p>
        </p:txBody>
      </p:sp>
      <p:sp>
        <p:nvSpPr>
          <p:cNvPr id="25" name="Dikdörtgen 24"/>
          <p:cNvSpPr/>
          <p:nvPr/>
        </p:nvSpPr>
        <p:spPr>
          <a:xfrm>
            <a:off x="1323763" y="5309534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/>
              <a:t>İletişim Hattı</a:t>
            </a:r>
          </a:p>
          <a:p>
            <a:pPr algn="ctr"/>
            <a:r>
              <a:rPr lang="tr-TR" dirty="0" smtClean="0"/>
              <a:t>0552 </a:t>
            </a:r>
            <a:r>
              <a:rPr lang="tr-TR" dirty="0"/>
              <a:t>846 1919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461" y="5252970"/>
            <a:ext cx="720000" cy="7200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 rotWithShape="1">
          <a:blip r:embed="rId11"/>
          <a:srcRect l="4221" t="20795" r="50402" b="11767"/>
          <a:stretch/>
        </p:blipFill>
        <p:spPr>
          <a:xfrm>
            <a:off x="344305" y="1134277"/>
            <a:ext cx="3395675" cy="3790521"/>
          </a:xfrm>
          <a:prstGeom prst="rect">
            <a:avLst/>
          </a:prstGeom>
        </p:spPr>
      </p:pic>
      <p:sp>
        <p:nvSpPr>
          <p:cNvPr id="32" name="Dikdörtgen 31"/>
          <p:cNvSpPr/>
          <p:nvPr/>
        </p:nvSpPr>
        <p:spPr>
          <a:xfrm>
            <a:off x="6451687" y="4424324"/>
            <a:ext cx="1881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Online Anketler</a:t>
            </a:r>
            <a:endParaRPr lang="tr-TR" b="1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7956" y="4821370"/>
            <a:ext cx="1858793" cy="185879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391" y="5157099"/>
            <a:ext cx="89719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4" name="Yuvarlatılmış Dikdörtgen 3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6556" y="710652"/>
            <a:ext cx="52648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Ders seçiminde sorun mu yaşıyorsun?</a:t>
            </a:r>
            <a:endParaRPr lang="tr-TR" sz="1400" b="1" dirty="0"/>
          </a:p>
          <a:p>
            <a:pPr algn="ctr"/>
            <a:r>
              <a:rPr lang="tr-TR" sz="1400" dirty="0" smtClean="0"/>
              <a:t>Danışman hocana sistem üzerinden mesaj at</a:t>
            </a:r>
          </a:p>
          <a:p>
            <a:pPr algn="ctr"/>
            <a:endParaRPr lang="tr-TR" sz="1400" dirty="0" smtClean="0"/>
          </a:p>
          <a:p>
            <a:pPr algn="ctr"/>
            <a:r>
              <a:rPr lang="tr-TR" sz="1400" b="1" dirty="0"/>
              <a:t>Sınavdan düşük not aldığını mı düşünüyorsun?</a:t>
            </a:r>
          </a:p>
          <a:p>
            <a:pPr algn="ctr"/>
            <a:r>
              <a:rPr lang="tr-TR" sz="1400" dirty="0"/>
              <a:t>Bölüme dilekçe yaz</a:t>
            </a:r>
          </a:p>
          <a:p>
            <a:pPr algn="ctr"/>
            <a:endParaRPr lang="tr-TR" sz="1400" dirty="0"/>
          </a:p>
          <a:p>
            <a:pPr algn="ctr"/>
            <a:r>
              <a:rPr lang="tr-TR" sz="1400" b="1" dirty="0" smtClean="0"/>
              <a:t>Üniversitenin temizliğini yetersiz mi buluyorsun?</a:t>
            </a:r>
          </a:p>
          <a:p>
            <a:pPr algn="ctr"/>
            <a:r>
              <a:rPr lang="tr-TR" sz="1400" dirty="0" smtClean="0"/>
              <a:t>OMÜ Geri Bildirim Sistemini kullan</a:t>
            </a:r>
          </a:p>
          <a:p>
            <a:pPr algn="ctr"/>
            <a:endParaRPr lang="tr-TR" sz="1400" dirty="0"/>
          </a:p>
          <a:p>
            <a:pPr algn="ctr"/>
            <a:r>
              <a:rPr lang="tr-TR" sz="1400" b="1" dirty="0" smtClean="0"/>
              <a:t>Derste işlenen konuların yetersiz ya da faydasız</a:t>
            </a:r>
            <a:br>
              <a:rPr lang="tr-TR" sz="1400" b="1" dirty="0" smtClean="0"/>
            </a:br>
            <a:r>
              <a:rPr lang="tr-TR" sz="1400" b="1" dirty="0" smtClean="0"/>
              <a:t> olduğunu mu düşünüyorsun?</a:t>
            </a:r>
          </a:p>
          <a:p>
            <a:pPr algn="ctr"/>
            <a:r>
              <a:rPr lang="tr-TR" sz="1400" dirty="0" smtClean="0"/>
              <a:t>Anketlerde belirt</a:t>
            </a:r>
          </a:p>
          <a:p>
            <a:pPr algn="ctr"/>
            <a:endParaRPr lang="tr-TR" sz="1400" dirty="0"/>
          </a:p>
          <a:p>
            <a:pPr algn="ctr"/>
            <a:r>
              <a:rPr lang="tr-TR" sz="1400" b="1" dirty="0" smtClean="0"/>
              <a:t>Üniversiteye kütüphanesinde ihtiyacın olan </a:t>
            </a:r>
            <a:br>
              <a:rPr lang="tr-TR" sz="1400" b="1" dirty="0" smtClean="0"/>
            </a:br>
            <a:r>
              <a:rPr lang="tr-TR" sz="1400" b="1" dirty="0" smtClean="0"/>
              <a:t>kaynağı bulamıyor musun?</a:t>
            </a:r>
          </a:p>
          <a:p>
            <a:pPr algn="ctr"/>
            <a:r>
              <a:rPr lang="tr-TR" sz="1400" dirty="0" smtClean="0"/>
              <a:t>Kütüphanedeki Geri Bildirim Kutusunu kullan</a:t>
            </a:r>
          </a:p>
          <a:p>
            <a:pPr algn="ctr"/>
            <a:endParaRPr lang="tr-TR" sz="1400" dirty="0"/>
          </a:p>
          <a:p>
            <a:pPr algn="ctr"/>
            <a:r>
              <a:rPr lang="tr-TR" sz="1400" b="1" dirty="0" smtClean="0"/>
              <a:t>Sosyal alanların ve etkinliklerin yetersiz olduğunu mu düşünüyorsun?</a:t>
            </a:r>
          </a:p>
          <a:p>
            <a:pPr algn="ctr"/>
            <a:r>
              <a:rPr lang="tr-TR" sz="1400" dirty="0" smtClean="0"/>
              <a:t>Üniversitenin Sosyal Medya hesaplarından yaz</a:t>
            </a:r>
          </a:p>
          <a:p>
            <a:pPr algn="ctr"/>
            <a:endParaRPr lang="tr-TR" sz="1400" dirty="0"/>
          </a:p>
          <a:p>
            <a:pPr algn="ctr"/>
            <a:r>
              <a:rPr lang="tr-TR" sz="1400" b="1" dirty="0" smtClean="0"/>
              <a:t>Sınav ve ders programlarının hazırlanmasında fikrin mi var?</a:t>
            </a:r>
          </a:p>
          <a:p>
            <a:pPr algn="ctr"/>
            <a:r>
              <a:rPr lang="tr-TR" sz="1400" dirty="0" smtClean="0"/>
              <a:t>Sınıf/Bölüm temsilcisi arkadaşın ile fikrini bölüme </a:t>
            </a:r>
            <a:r>
              <a:rPr lang="tr-TR" sz="1400" dirty="0" smtClean="0"/>
              <a:t>ulaştır</a:t>
            </a:r>
            <a:endParaRPr lang="tr-TR" sz="1400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733568"/>
            <a:ext cx="3024336" cy="2379144"/>
          </a:xfrm>
          <a:prstGeom prst="rect">
            <a:avLst/>
          </a:prstGeom>
        </p:spPr>
      </p:pic>
      <p:pic>
        <p:nvPicPr>
          <p:cNvPr id="8" name="Picture 2" descr="Ölmeden Önce Gülmeniz Gereken 1000 Karikatür : M. K. Perker: Amazon.com.tr:  Kit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8618" r="13061"/>
          <a:stretch/>
        </p:blipFill>
        <p:spPr bwMode="auto">
          <a:xfrm>
            <a:off x="5685994" y="3131171"/>
            <a:ext cx="2380523" cy="26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256299" y="758517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Geri Bildirimde Sıralama Nasıl Olmalıdır</a:t>
            </a:r>
            <a:r>
              <a:rPr lang="tr-TR" b="1" dirty="0"/>
              <a:t>¿</a:t>
            </a:r>
            <a:endParaRPr lang="tr-TR" b="1" dirty="0"/>
          </a:p>
        </p:txBody>
      </p:sp>
      <p:grpSp>
        <p:nvGrpSpPr>
          <p:cNvPr id="4" name="Grup 3"/>
          <p:cNvGrpSpPr/>
          <p:nvPr/>
        </p:nvGrpSpPr>
        <p:grpSpPr>
          <a:xfrm>
            <a:off x="528715" y="274953"/>
            <a:ext cx="8141067" cy="432048"/>
            <a:chOff x="0" y="11654"/>
            <a:chExt cx="8229600" cy="1119690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/>
              <a:r>
                <a:rPr lang="tr-TR" sz="2800" dirty="0"/>
                <a:t>Geri Bildirim</a:t>
              </a:r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3071688" y="1347612"/>
            <a:ext cx="298030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Danışman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Bölüm Başkanlığı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Dekanlık/MYO Müdürlüğü</a:t>
            </a:r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b="1" dirty="0" smtClean="0"/>
              <a:t>Rektörlük</a:t>
            </a:r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319523" y="4962882"/>
            <a:ext cx="484632" cy="1058405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4319523" y="1700282"/>
            <a:ext cx="484632" cy="1296145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319523" y="3376217"/>
            <a:ext cx="484632" cy="1206876"/>
          </a:xfrm>
          <a:prstGeom prst="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💩 LEVEL UP 💩 - 1-Şikayet Kutusu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347612"/>
            <a:ext cx="3570324" cy="21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973" y="1347612"/>
            <a:ext cx="3091706" cy="2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</Template>
  <TotalTime>4307</TotalTime>
  <Words>393</Words>
  <Application>Microsoft Office PowerPoint</Application>
  <PresentationFormat>Ekran Gösterisi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hakem</dc:creator>
  <cp:lastModifiedBy>Soner ÖZMEN</cp:lastModifiedBy>
  <cp:revision>105</cp:revision>
  <cp:lastPrinted>1601-01-01T00:00:00Z</cp:lastPrinted>
  <dcterms:created xsi:type="dcterms:W3CDTF">2019-10-14T09:03:30Z</dcterms:created>
  <dcterms:modified xsi:type="dcterms:W3CDTF">2023-05-17T07:51:22Z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