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69" r:id="rId4"/>
    <p:sldId id="270" r:id="rId5"/>
    <p:sldId id="271" r:id="rId6"/>
    <p:sldId id="272" r:id="rId7"/>
    <p:sldId id="273" r:id="rId8"/>
    <p:sldId id="274" r:id="rId9"/>
    <p:sldId id="275" r:id="rId10"/>
    <p:sldId id="276" r:id="rId11"/>
    <p:sldId id="258" r:id="rId12"/>
    <p:sldId id="256" r:id="rId13"/>
    <p:sldId id="259" r:id="rId14"/>
    <p:sldId id="260" r:id="rId15"/>
    <p:sldId id="262" r:id="rId16"/>
    <p:sldId id="265"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24556-A495-FD94-5D35-6963CE1891CB}" v="9" dt="2023-05-21T18:16:03.172"/>
    <p1510:client id="{55A801A1-EB94-8899-9D23-D2A2E6EDE782}" v="906" dt="2023-05-22T16:02:27.487"/>
    <p1510:client id="{5F47ED82-60FC-4C1B-B1E8-898193AA0BB0}" v="7" dt="2023-05-21T18:14:06.738"/>
    <p1510:client id="{B457058A-899F-9D57-94FE-E1A9022B77CF}" v="1660" dt="2023-05-21T19:25:1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7487D298-1B85-4809-8876-81D3304E2AC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C37AB5C-7F07-47D8-A788-722AAEF2B7E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E335F604-7929-4CDE-8A84-087B8DAF0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D46F884-D715-4ED2-875E-08FBCF8ADFA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4BE28AE-7438-4147-A44D-FD6BBB5AF783}"/>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FF8D3C9B-FEDD-4309-A91C-9CA1AC6827F8}"/>
              </a:ext>
            </a:extLst>
          </p:cNvPr>
          <p:cNvSpPr>
            <a:spLocks noGrp="1"/>
          </p:cNvSpPr>
          <p:nvPr>
            <p:ph type="sldNum" sz="quarter" idx="12"/>
          </p:nvPr>
        </p:nvSpPr>
        <p:spPr/>
        <p:txBody>
          <a:bodyPr/>
          <a:lstStyle>
            <a:lvl1pPr>
              <a:defRPr/>
            </a:lvl1pPr>
          </a:lstStyle>
          <a:p>
            <a:fld id="{7CAA2947-FA5D-453E-83C0-691EA497C3A3}" type="slidenum">
              <a:rPr lang="tr-TR" altLang="tr-TR"/>
              <a:pPr/>
              <a:t>‹#›</a:t>
            </a:fld>
            <a:endParaRPr lang="tr-TR" altLang="tr-TR"/>
          </a:p>
        </p:txBody>
      </p:sp>
    </p:spTree>
    <p:extLst>
      <p:ext uri="{BB962C8B-B14F-4D97-AF65-F5344CB8AC3E}">
        <p14:creationId xmlns:p14="http://schemas.microsoft.com/office/powerpoint/2010/main" val="253098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9B78E955-A148-4354-AE04-7503133F7353}"/>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42D4F82A-8FE9-41CF-A790-97BBBD58FF37}"/>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16F19FC7-2638-4BB7-A0CC-8A82FB88728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A90686B-8279-46FB-B41F-E98E2231DC8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FDBFD0C-237B-4504-989F-BF2E7774E579}"/>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8678693-2296-4922-804D-9180843CA3E7}"/>
              </a:ext>
            </a:extLst>
          </p:cNvPr>
          <p:cNvSpPr>
            <a:spLocks noGrp="1"/>
          </p:cNvSpPr>
          <p:nvPr>
            <p:ph type="sldNum" sz="quarter" idx="12"/>
          </p:nvPr>
        </p:nvSpPr>
        <p:spPr/>
        <p:txBody>
          <a:bodyPr/>
          <a:lstStyle>
            <a:lvl1pPr>
              <a:defRPr/>
            </a:lvl1pPr>
          </a:lstStyle>
          <a:p>
            <a:fld id="{5FDAFA7B-F565-4E90-89BF-5854C230462A}" type="slidenum">
              <a:rPr lang="tr-TR" altLang="tr-TR"/>
              <a:pPr/>
              <a:t>‹#›</a:t>
            </a:fld>
            <a:endParaRPr lang="tr-TR" altLang="tr-TR"/>
          </a:p>
        </p:txBody>
      </p:sp>
    </p:spTree>
    <p:extLst>
      <p:ext uri="{BB962C8B-B14F-4D97-AF65-F5344CB8AC3E}">
        <p14:creationId xmlns:p14="http://schemas.microsoft.com/office/powerpoint/2010/main" val="192996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44F11540-A512-4E5B-A3F1-95331763FF8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47B5DBF-EBBA-480D-A9DC-A7E1021486F1}"/>
              </a:ext>
            </a:extLst>
          </p:cNvPr>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1C006CE3-0AD1-413F-909C-F58E44CAEEB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a:extLst>
              <a:ext uri="{FF2B5EF4-FFF2-40B4-BE49-F238E27FC236}">
                <a16:creationId xmlns:a16="http://schemas.microsoft.com/office/drawing/2014/main" id="{4EB13188-DE1D-4E11-8057-0402AED4973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E74A2D2F-79BB-400E-AA0F-B8760CBC77B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769E4D60-8FE9-4979-A580-405515C0EAF7}"/>
              </a:ext>
            </a:extLst>
          </p:cNvPr>
          <p:cNvSpPr>
            <a:spLocks noGrp="1"/>
          </p:cNvSpPr>
          <p:nvPr>
            <p:ph type="sldNum" sz="quarter" idx="12"/>
          </p:nvPr>
        </p:nvSpPr>
        <p:spPr/>
        <p:txBody>
          <a:bodyPr/>
          <a:lstStyle>
            <a:lvl1pPr>
              <a:defRPr/>
            </a:lvl1pPr>
          </a:lstStyle>
          <a:p>
            <a:fld id="{2D72CB6F-A420-4BBF-ACAC-AB0D809A336D}" type="slidenum">
              <a:rPr lang="tr-TR" altLang="tr-TR"/>
              <a:pPr/>
              <a:t>‹#›</a:t>
            </a:fld>
            <a:endParaRPr lang="tr-TR" altLang="tr-TR"/>
          </a:p>
        </p:txBody>
      </p:sp>
    </p:spTree>
    <p:extLst>
      <p:ext uri="{BB962C8B-B14F-4D97-AF65-F5344CB8AC3E}">
        <p14:creationId xmlns:p14="http://schemas.microsoft.com/office/powerpoint/2010/main" val="83520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CCAFC7C3-4533-4FB6-8C78-99A4DB9E3D7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30FE0336-BADE-47BD-BE6A-990E6F66DC40}"/>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3F923556-F8E4-4F08-A1F2-94F024C0FCA6}"/>
              </a:ext>
            </a:extLst>
          </p:cNvPr>
          <p:cNvSpPr>
            <a:spLocks noGrp="1"/>
          </p:cNvSpPr>
          <p:nvPr>
            <p:ph sz="half" idx="1"/>
          </p:nvPr>
        </p:nvSpPr>
        <p:spPr>
          <a:xfrm>
            <a:off x="609600" y="1600201"/>
            <a:ext cx="5384800" cy="45259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FB7E4D-A16F-488A-B333-8301C72390D0}"/>
              </a:ext>
            </a:extLst>
          </p:cNvPr>
          <p:cNvSpPr>
            <a:spLocks noGrp="1"/>
          </p:cNvSpPr>
          <p:nvPr>
            <p:ph sz="half" idx="2"/>
          </p:nvPr>
        </p:nvSpPr>
        <p:spPr>
          <a:xfrm>
            <a:off x="6197600" y="1600201"/>
            <a:ext cx="5384800" cy="45259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9A7BDA5-F376-4683-8C4B-CD8AFEAE35DB}"/>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15C91FAC-9B81-4CA7-A8E8-8F116CFF90BA}"/>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2C3AE39E-7FA5-490C-9137-88B17FB40CCB}"/>
              </a:ext>
            </a:extLst>
          </p:cNvPr>
          <p:cNvSpPr>
            <a:spLocks noGrp="1"/>
          </p:cNvSpPr>
          <p:nvPr>
            <p:ph type="sldNum" sz="quarter" idx="12"/>
          </p:nvPr>
        </p:nvSpPr>
        <p:spPr/>
        <p:txBody>
          <a:bodyPr/>
          <a:lstStyle>
            <a:lvl1pPr>
              <a:defRPr/>
            </a:lvl1pPr>
          </a:lstStyle>
          <a:p>
            <a:fld id="{E3D0633C-18C6-44E5-9903-E97B7A49D340}" type="slidenum">
              <a:rPr lang="tr-TR" altLang="tr-TR"/>
              <a:pPr/>
              <a:t>‹#›</a:t>
            </a:fld>
            <a:endParaRPr lang="tr-TR" altLang="tr-TR"/>
          </a:p>
        </p:txBody>
      </p:sp>
    </p:spTree>
    <p:extLst>
      <p:ext uri="{BB962C8B-B14F-4D97-AF65-F5344CB8AC3E}">
        <p14:creationId xmlns:p14="http://schemas.microsoft.com/office/powerpoint/2010/main" val="160436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4" descr="sunu">
            <a:extLst>
              <a:ext uri="{FF2B5EF4-FFF2-40B4-BE49-F238E27FC236}">
                <a16:creationId xmlns:a16="http://schemas.microsoft.com/office/drawing/2014/main" id="{050BA558-371F-47B7-8FA6-502B03CDF3F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5389893-28F9-455C-A1FC-27E27109A98A}"/>
              </a:ext>
            </a:extLst>
          </p:cNvPr>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50662EFB-E91A-4B3A-B747-69A34EF5D44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7A13075-96FD-4858-A466-15ABF643609F}"/>
              </a:ext>
            </a:extLst>
          </p:cNvPr>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0984A82-D9D3-4F89-9465-A05B70E7DDB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087132E1-2F48-4174-8193-87E5C0AE16F1}"/>
              </a:ext>
            </a:extLst>
          </p:cNvPr>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58A4AAA-F04A-482D-8287-F06E79205EB1}"/>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05471C06-8301-417F-A2AF-1B2E754EBC94}"/>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1B2A6F5A-071A-404C-BF92-792C691066CB}"/>
              </a:ext>
            </a:extLst>
          </p:cNvPr>
          <p:cNvSpPr>
            <a:spLocks noGrp="1"/>
          </p:cNvSpPr>
          <p:nvPr>
            <p:ph type="sldNum" sz="quarter" idx="12"/>
          </p:nvPr>
        </p:nvSpPr>
        <p:spPr/>
        <p:txBody>
          <a:bodyPr/>
          <a:lstStyle>
            <a:lvl1pPr>
              <a:defRPr/>
            </a:lvl1pPr>
          </a:lstStyle>
          <a:p>
            <a:fld id="{8D3AF721-B687-4810-AD40-7C70B07FDF3E}" type="slidenum">
              <a:rPr lang="tr-TR" altLang="tr-TR"/>
              <a:pPr/>
              <a:t>‹#›</a:t>
            </a:fld>
            <a:endParaRPr lang="tr-TR" altLang="tr-TR"/>
          </a:p>
        </p:txBody>
      </p:sp>
    </p:spTree>
    <p:extLst>
      <p:ext uri="{BB962C8B-B14F-4D97-AF65-F5344CB8AC3E}">
        <p14:creationId xmlns:p14="http://schemas.microsoft.com/office/powerpoint/2010/main" val="279165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B983A-9774-46FC-AB7D-63F42A520EF6}"/>
              </a:ext>
            </a:extLst>
          </p:cNvPr>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56674E93-5FA3-45AB-A711-AED667B253D9}"/>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DE1F7518-33CD-4404-9F63-A885FF39420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BE3031B0-4789-45E8-A840-3AACBB04191D}"/>
              </a:ext>
            </a:extLst>
          </p:cNvPr>
          <p:cNvSpPr>
            <a:spLocks noGrp="1"/>
          </p:cNvSpPr>
          <p:nvPr>
            <p:ph type="sldNum" sz="quarter" idx="12"/>
          </p:nvPr>
        </p:nvSpPr>
        <p:spPr/>
        <p:txBody>
          <a:bodyPr/>
          <a:lstStyle>
            <a:lvl1pPr>
              <a:defRPr/>
            </a:lvl1pPr>
          </a:lstStyle>
          <a:p>
            <a:fld id="{5DBCE01B-BC79-4EBF-AABB-9049824FFFEA}" type="slidenum">
              <a:rPr lang="tr-TR" altLang="tr-TR"/>
              <a:pPr/>
              <a:t>‹#›</a:t>
            </a:fld>
            <a:endParaRPr lang="tr-TR" altLang="tr-TR"/>
          </a:p>
        </p:txBody>
      </p:sp>
      <p:pic>
        <p:nvPicPr>
          <p:cNvPr id="6" name="Picture 4" descr="sunu">
            <a:extLst>
              <a:ext uri="{FF2B5EF4-FFF2-40B4-BE49-F238E27FC236}">
                <a16:creationId xmlns:a16="http://schemas.microsoft.com/office/drawing/2014/main" id="{B104AD21-30E9-4A01-8166-A5EE38AE716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sunu">
            <a:extLst>
              <a:ext uri="{FF2B5EF4-FFF2-40B4-BE49-F238E27FC236}">
                <a16:creationId xmlns:a16="http://schemas.microsoft.com/office/drawing/2014/main" id="{60EF2FE9-5B91-4E83-A174-050677E2DBA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2D1FFAF3-7EFB-4987-8493-187087346E10}"/>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9531664F-7100-4381-A309-4920AAE877B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1B0EDF4D-A215-4F4C-B721-92D3357A910F}"/>
              </a:ext>
            </a:extLst>
          </p:cNvPr>
          <p:cNvSpPr>
            <a:spLocks noGrp="1"/>
          </p:cNvSpPr>
          <p:nvPr>
            <p:ph type="sldNum" sz="quarter" idx="12"/>
          </p:nvPr>
        </p:nvSpPr>
        <p:spPr/>
        <p:txBody>
          <a:bodyPr/>
          <a:lstStyle>
            <a:lvl1pPr>
              <a:defRPr/>
            </a:lvl1pPr>
          </a:lstStyle>
          <a:p>
            <a:fld id="{C0DB2017-C5EA-4040-AFCE-66D928E4D27A}" type="slidenum">
              <a:rPr lang="tr-TR" altLang="tr-TR"/>
              <a:pPr/>
              <a:t>‹#›</a:t>
            </a:fld>
            <a:endParaRPr lang="tr-TR" altLang="tr-TR"/>
          </a:p>
        </p:txBody>
      </p:sp>
    </p:spTree>
    <p:extLst>
      <p:ext uri="{BB962C8B-B14F-4D97-AF65-F5344CB8AC3E}">
        <p14:creationId xmlns:p14="http://schemas.microsoft.com/office/powerpoint/2010/main" val="286379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2F46E11D-82FC-4A81-B285-A43A18495385}"/>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2E54319-3A17-43C6-A602-9A1DD41A4ED1}"/>
              </a:ext>
            </a:extLst>
          </p:cNvPr>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EDF23EF2-C3E3-40B2-8607-968EF51F26D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D9C3D52-DC02-4970-9D95-AF91DC6A9A3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6155F93-8516-4423-BB06-FE58C6BC18EC}"/>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507077AC-5583-4387-953F-4136A5B0555E}"/>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3B5A4FE1-63E2-43CA-8B3E-66C7A4D5FB09}"/>
              </a:ext>
            </a:extLst>
          </p:cNvPr>
          <p:cNvSpPr>
            <a:spLocks noGrp="1"/>
          </p:cNvSpPr>
          <p:nvPr>
            <p:ph type="sldNum" sz="quarter" idx="12"/>
          </p:nvPr>
        </p:nvSpPr>
        <p:spPr/>
        <p:txBody>
          <a:bodyPr/>
          <a:lstStyle>
            <a:lvl1pPr>
              <a:defRPr/>
            </a:lvl1pPr>
          </a:lstStyle>
          <a:p>
            <a:fld id="{CA35059F-8913-415E-B6EE-8A0C42125F00}" type="slidenum">
              <a:rPr lang="tr-TR" altLang="tr-TR"/>
              <a:pPr/>
              <a:t>‹#›</a:t>
            </a:fld>
            <a:endParaRPr lang="tr-TR" altLang="tr-TR"/>
          </a:p>
        </p:txBody>
      </p:sp>
    </p:spTree>
    <p:extLst>
      <p:ext uri="{BB962C8B-B14F-4D97-AF65-F5344CB8AC3E}">
        <p14:creationId xmlns:p14="http://schemas.microsoft.com/office/powerpoint/2010/main" val="181784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DA90758A-5C1B-417F-A445-9333CC1F7BAF}"/>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62BB14D-A81B-4BF0-9E5C-85B48DB3449D}"/>
              </a:ext>
            </a:extLst>
          </p:cNvPr>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F9C027C4-3CCB-41BC-A1B0-C948BA7A7EA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2EC9412D-38CF-44CA-AB58-109946B99B3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0EED56E-5A68-4365-8B88-F5C974F7A748}"/>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A366051D-8C40-41E1-9FAC-3333DEA17A1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FF462AE5-A6F0-4C34-907D-1D343CF21471}"/>
              </a:ext>
            </a:extLst>
          </p:cNvPr>
          <p:cNvSpPr>
            <a:spLocks noGrp="1"/>
          </p:cNvSpPr>
          <p:nvPr>
            <p:ph type="sldNum" sz="quarter" idx="12"/>
          </p:nvPr>
        </p:nvSpPr>
        <p:spPr/>
        <p:txBody>
          <a:bodyPr/>
          <a:lstStyle>
            <a:lvl1pPr>
              <a:defRPr/>
            </a:lvl1pPr>
          </a:lstStyle>
          <a:p>
            <a:fld id="{2FD47004-EDAA-4BCF-9DE3-C7477122C224}" type="slidenum">
              <a:rPr lang="tr-TR" altLang="tr-TR"/>
              <a:pPr/>
              <a:t>‹#›</a:t>
            </a:fld>
            <a:endParaRPr lang="tr-TR" altLang="tr-TR"/>
          </a:p>
        </p:txBody>
      </p:sp>
    </p:spTree>
    <p:extLst>
      <p:ext uri="{BB962C8B-B14F-4D97-AF65-F5344CB8AC3E}">
        <p14:creationId xmlns:p14="http://schemas.microsoft.com/office/powerpoint/2010/main" val="234205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88F26E1D-B5D5-467D-A732-7F9CA8F46E2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2D9801B3-D8C9-443D-AFA1-C8E352C699AD}"/>
              </a:ext>
            </a:extLst>
          </p:cNvPr>
          <p:cNvSpPr>
            <a:spLocks noGrp="1"/>
          </p:cNvSpPr>
          <p:nvPr>
            <p:ph type="title"/>
          </p:nvPr>
        </p:nvSpPr>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9212BA58-6D5E-45A1-8BB2-B58B764336D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7FAAEB-FF59-4AF9-B9AB-AEEDBF0FA10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6A03263D-EBFC-4F3E-85B8-443336C1AA6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5D55F20-03AF-4AD6-857E-596F2A931DB3}"/>
              </a:ext>
            </a:extLst>
          </p:cNvPr>
          <p:cNvSpPr>
            <a:spLocks noGrp="1"/>
          </p:cNvSpPr>
          <p:nvPr>
            <p:ph type="sldNum" sz="quarter" idx="12"/>
          </p:nvPr>
        </p:nvSpPr>
        <p:spPr/>
        <p:txBody>
          <a:bodyPr/>
          <a:lstStyle>
            <a:lvl1pPr>
              <a:defRPr/>
            </a:lvl1pPr>
          </a:lstStyle>
          <a:p>
            <a:fld id="{6E67DD90-68E9-4A4B-ABDD-0E8BBEF178D2}" type="slidenum">
              <a:rPr lang="tr-TR" altLang="tr-TR"/>
              <a:pPr/>
              <a:t>‹#›</a:t>
            </a:fld>
            <a:endParaRPr lang="tr-TR" altLang="tr-TR"/>
          </a:p>
        </p:txBody>
      </p:sp>
    </p:spTree>
    <p:extLst>
      <p:ext uri="{BB962C8B-B14F-4D97-AF65-F5344CB8AC3E}">
        <p14:creationId xmlns:p14="http://schemas.microsoft.com/office/powerpoint/2010/main" val="187262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5C8FEA4F-139E-4BFA-9857-260A0F744E7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Dikey Başlık 1">
            <a:extLst>
              <a:ext uri="{FF2B5EF4-FFF2-40B4-BE49-F238E27FC236}">
                <a16:creationId xmlns:a16="http://schemas.microsoft.com/office/drawing/2014/main" id="{F60D4DFA-8B07-484B-89F1-D97C917C1B9D}"/>
              </a:ext>
            </a:extLst>
          </p:cNvPr>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6407E197-D18E-4AAA-98CB-38D89A2A056D}"/>
              </a:ext>
            </a:extLst>
          </p:cNvPr>
          <p:cNvSpPr>
            <a:spLocks noGrp="1"/>
          </p:cNvSpPr>
          <p:nvPr>
            <p:ph type="body" orient="vert" idx="1"/>
          </p:nvPr>
        </p:nvSpPr>
        <p:spPr>
          <a:xfrm>
            <a:off x="609600" y="274639"/>
            <a:ext cx="8026400" cy="58515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C9DE15-502A-4510-8FD4-702426956D5B}"/>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F428F35-1D3B-46A8-B02C-CB5D1125A4A0}"/>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4DCC5110-F755-4AD6-805D-EAA8F7CED855}"/>
              </a:ext>
            </a:extLst>
          </p:cNvPr>
          <p:cNvSpPr>
            <a:spLocks noGrp="1"/>
          </p:cNvSpPr>
          <p:nvPr>
            <p:ph type="sldNum" sz="quarter" idx="12"/>
          </p:nvPr>
        </p:nvSpPr>
        <p:spPr/>
        <p:txBody>
          <a:bodyPr/>
          <a:lstStyle>
            <a:lvl1pPr>
              <a:defRPr/>
            </a:lvl1pPr>
          </a:lstStyle>
          <a:p>
            <a:fld id="{55CA82F0-B3AF-4CB7-97F8-ACD6140A6373}" type="slidenum">
              <a:rPr lang="tr-TR" altLang="tr-TR"/>
              <a:pPr/>
              <a:t>‹#›</a:t>
            </a:fld>
            <a:endParaRPr lang="tr-TR" altLang="tr-TR"/>
          </a:p>
        </p:txBody>
      </p:sp>
    </p:spTree>
    <p:extLst>
      <p:ext uri="{BB962C8B-B14F-4D97-AF65-F5344CB8AC3E}">
        <p14:creationId xmlns:p14="http://schemas.microsoft.com/office/powerpoint/2010/main" val="324784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22.05.2023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22.05.2023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22.05.2023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22.05.2023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72F3F7-B9CC-4C99-93C4-E01C35479B1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773EF15F-EC6B-4E6E-BC68-97CFA2DF0CD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3D7AB4DE-139B-43F0-B6A7-166B526EC03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a16="http://schemas.microsoft.com/office/drawing/2014/main" id="{C1205DE4-E68B-4831-96FC-7B4627FF135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a16="http://schemas.microsoft.com/office/drawing/2014/main" id="{FDB0B5E3-58EB-493C-B893-C9EDC94552F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AD343-42BE-4C0D-8C43-9BE1CB1E29F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stagram.com/ykalitekurulu?igshid=NTc4MTIwNjQ2YQ==" TargetMode="External"/><Relationship Id="rId2" Type="http://schemas.openxmlformats.org/officeDocument/2006/relationships/hyperlink" Target="https://instagram.com/kaliteelcisi?igshid=NTc4MTIwNjQ2YQ=="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i.yokak.gov.tr/Storage/AnnouncementFiles/01-07-2022/333/kelkitabi.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2"/>
            <a:ext cx="12192000"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4227285" y="548680"/>
            <a:ext cx="6096000" cy="533400"/>
          </a:xfrm>
        </p:spPr>
        <p:txBody>
          <a:bodyPr/>
          <a:lstStyle/>
          <a:p>
            <a:pPr>
              <a:lnSpc>
                <a:spcPct val="90000"/>
              </a:lnSpc>
            </a:pPr>
            <a:r>
              <a:rPr lang="tr-TR" altLang="tr-TR" sz="4000" b="1" dirty="0">
                <a:latin typeface="Arial" panose="020B0604020202020204" pitchFamily="34" charset="0"/>
                <a:cs typeface="Arial" panose="020B0604020202020204" pitchFamily="34" charset="0"/>
              </a:rPr>
              <a:t>ONDOKUZ MAYIS ÜNİVERSİTESİ</a:t>
            </a:r>
          </a:p>
          <a:p>
            <a:pPr>
              <a:lnSpc>
                <a:spcPct val="90000"/>
              </a:lnSpc>
            </a:pPr>
            <a:endParaRPr lang="tr-TR" altLang="tr-TR" sz="4400" b="1" dirty="0"/>
          </a:p>
          <a:p>
            <a:pPr>
              <a:lnSpc>
                <a:spcPct val="90000"/>
              </a:lnSpc>
            </a:pPr>
            <a:r>
              <a:rPr lang="tr-TR" altLang="tr-TR" sz="3200" b="1" dirty="0"/>
              <a:t> ÖĞRENCİ KALİTE KOMİSYONU TOPLANTISI</a:t>
            </a:r>
          </a:p>
        </p:txBody>
      </p:sp>
      <p:sp>
        <p:nvSpPr>
          <p:cNvPr id="7" name="Rectangle 8">
            <a:extLst>
              <a:ext uri="{FF2B5EF4-FFF2-40B4-BE49-F238E27FC236}">
                <a16:creationId xmlns:a16="http://schemas.microsoft.com/office/drawing/2014/main" id="{FA81E1F3-CB27-487C-8780-092A73586388}"/>
              </a:ext>
            </a:extLst>
          </p:cNvPr>
          <p:cNvSpPr txBox="1">
            <a:spLocks noChangeArrowheads="1"/>
          </p:cNvSpPr>
          <p:nvPr/>
        </p:nvSpPr>
        <p:spPr bwMode="auto">
          <a:xfrm>
            <a:off x="4151784" y="4221088"/>
            <a:ext cx="25321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800" b="1" i="1" dirty="0"/>
              <a:t>DANIŞMANLAR</a:t>
            </a:r>
            <a:endParaRPr lang="tr-TR" altLang="tr-TR" b="1" i="1" dirty="0"/>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3719736" y="4666765"/>
            <a:ext cx="30963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600" b="1" i="1" dirty="0">
                <a:solidFill>
                  <a:schemeClr val="bg1">
                    <a:lumMod val="50000"/>
                  </a:schemeClr>
                </a:solidFill>
              </a:rPr>
              <a:t>Dr. </a:t>
            </a:r>
            <a:r>
              <a:rPr lang="tr-TR" altLang="tr-TR" sz="1600" b="1" i="1" dirty="0" err="1">
                <a:solidFill>
                  <a:schemeClr val="bg1">
                    <a:lumMod val="50000"/>
                  </a:schemeClr>
                </a:solidFill>
              </a:rPr>
              <a:t>Öğr</a:t>
            </a:r>
            <a:r>
              <a:rPr lang="tr-TR" altLang="tr-TR" sz="1600" b="1" i="1" dirty="0">
                <a:solidFill>
                  <a:schemeClr val="bg1">
                    <a:lumMod val="50000"/>
                  </a:schemeClr>
                </a:solidFill>
              </a:rPr>
              <a:t>. Üyesi Burak AKYÜZ</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Hakan ÖZTÜRK</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Soner ÖZMEN</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Kübra GÜLIRMAK GÜLER</a:t>
            </a:r>
          </a:p>
        </p:txBody>
      </p:sp>
      <p:sp>
        <p:nvSpPr>
          <p:cNvPr id="2" name="Rectangle 8">
            <a:extLst>
              <a:ext uri="{FF2B5EF4-FFF2-40B4-BE49-F238E27FC236}">
                <a16:creationId xmlns:a16="http://schemas.microsoft.com/office/drawing/2014/main" id="{794D8A16-B0EA-821B-704F-5FC06B377A1F}"/>
              </a:ext>
            </a:extLst>
          </p:cNvPr>
          <p:cNvSpPr txBox="1">
            <a:spLocks noChangeArrowheads="1"/>
          </p:cNvSpPr>
          <p:nvPr/>
        </p:nvSpPr>
        <p:spPr bwMode="auto">
          <a:xfrm>
            <a:off x="7355996" y="3956592"/>
            <a:ext cx="289215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800" b="1" i="1" dirty="0"/>
              <a:t>ETKİNLİK İZLEME VE KOORDİNASYON EKİBİ</a:t>
            </a:r>
          </a:p>
        </p:txBody>
      </p:sp>
      <p:sp>
        <p:nvSpPr>
          <p:cNvPr id="3" name="Rectangle 8">
            <a:extLst>
              <a:ext uri="{FF2B5EF4-FFF2-40B4-BE49-F238E27FC236}">
                <a16:creationId xmlns:a16="http://schemas.microsoft.com/office/drawing/2014/main" id="{2560E565-85A2-DE4B-9B36-4A6C8C976E2B}"/>
              </a:ext>
            </a:extLst>
          </p:cNvPr>
          <p:cNvSpPr txBox="1">
            <a:spLocks noChangeArrowheads="1"/>
          </p:cNvSpPr>
          <p:nvPr/>
        </p:nvSpPr>
        <p:spPr bwMode="auto">
          <a:xfrm>
            <a:off x="8015536" y="4671378"/>
            <a:ext cx="30963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600" b="1" i="1" dirty="0">
                <a:solidFill>
                  <a:schemeClr val="bg1">
                    <a:lumMod val="50000"/>
                  </a:schemeClr>
                </a:solidFill>
              </a:rPr>
              <a:t>Ayyüce BAŞ</a:t>
            </a:r>
          </a:p>
          <a:p>
            <a:pPr algn="l">
              <a:lnSpc>
                <a:spcPct val="90000"/>
              </a:lnSpc>
            </a:pPr>
            <a:r>
              <a:rPr lang="tr-TR" altLang="tr-TR" sz="1600" b="1" i="1" dirty="0">
                <a:solidFill>
                  <a:schemeClr val="bg1">
                    <a:lumMod val="50000"/>
                  </a:schemeClr>
                </a:solidFill>
              </a:rPr>
              <a:t>Berat OKUR</a:t>
            </a:r>
          </a:p>
          <a:p>
            <a:pPr algn="l">
              <a:lnSpc>
                <a:spcPct val="90000"/>
              </a:lnSpc>
            </a:pPr>
            <a:r>
              <a:rPr lang="tr-TR" altLang="tr-TR" sz="1600" b="1" i="1" dirty="0">
                <a:solidFill>
                  <a:schemeClr val="bg1">
                    <a:lumMod val="50000"/>
                  </a:schemeClr>
                </a:solidFill>
              </a:rPr>
              <a:t>Rıdvan YILDIRIM</a:t>
            </a:r>
          </a:p>
          <a:p>
            <a:pPr algn="l">
              <a:lnSpc>
                <a:spcPct val="90000"/>
              </a:lnSpc>
            </a:pPr>
            <a:r>
              <a:rPr lang="tr-TR" altLang="tr-TR" sz="1600" b="1" i="1" dirty="0">
                <a:solidFill>
                  <a:schemeClr val="bg1">
                    <a:lumMod val="50000"/>
                  </a:schemeClr>
                </a:solidFill>
              </a:rPr>
              <a:t>Kerime Birgül BİLGİÇ</a:t>
            </a:r>
          </a:p>
        </p:txBody>
      </p:sp>
    </p:spTree>
    <p:extLst>
      <p:ext uri="{BB962C8B-B14F-4D97-AF65-F5344CB8AC3E}">
        <p14:creationId xmlns:p14="http://schemas.microsoft.com/office/powerpoint/2010/main" val="40038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tavan, iç mekan içeren bir resim&#10;&#10;Açıklama otomatik olarak oluşturuldu">
            <a:extLst>
              <a:ext uri="{FF2B5EF4-FFF2-40B4-BE49-F238E27FC236}">
                <a16:creationId xmlns:a16="http://schemas.microsoft.com/office/drawing/2014/main" id="{284610CA-6C7E-B7A5-E892-7DC27F4920D6}"/>
              </a:ext>
            </a:extLst>
          </p:cNvPr>
          <p:cNvPicPr>
            <a:picLocks noChangeAspect="1"/>
          </p:cNvPicPr>
          <p:nvPr/>
        </p:nvPicPr>
        <p:blipFill>
          <a:blip r:embed="rId2"/>
          <a:stretch>
            <a:fillRect/>
          </a:stretch>
        </p:blipFill>
        <p:spPr>
          <a:xfrm>
            <a:off x="1154576" y="643467"/>
            <a:ext cx="5655903" cy="5571065"/>
          </a:xfrm>
          <a:prstGeom prst="rect">
            <a:avLst/>
          </a:prstGeom>
        </p:spPr>
      </p:pic>
      <p:sp>
        <p:nvSpPr>
          <p:cNvPr id="5" name="Metin kutusu 4">
            <a:extLst>
              <a:ext uri="{FF2B5EF4-FFF2-40B4-BE49-F238E27FC236}">
                <a16:creationId xmlns:a16="http://schemas.microsoft.com/office/drawing/2014/main" id="{2BDB3ED1-E6E2-15A6-681C-A2AC3502B46C}"/>
              </a:ext>
            </a:extLst>
          </p:cNvPr>
          <p:cNvSpPr txBox="1"/>
          <p:nvPr/>
        </p:nvSpPr>
        <p:spPr>
          <a:xfrm>
            <a:off x="7178891" y="2607502"/>
            <a:ext cx="41773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000" dirty="0">
                <a:latin typeface="Times New Roman"/>
                <a:cs typeface="Calibri"/>
              </a:rPr>
              <a:t>Enkaza dönen ve yıllardır kapalı olan OMÜ olimpik yüzme havuzu, 31.12.2023 tarihinde açılacak şekilde ihale edilmiştir.</a:t>
            </a:r>
            <a:endParaRPr lang="tr-TR" dirty="0"/>
          </a:p>
        </p:txBody>
      </p:sp>
    </p:spTree>
    <p:extLst>
      <p:ext uri="{BB962C8B-B14F-4D97-AF65-F5344CB8AC3E}">
        <p14:creationId xmlns:p14="http://schemas.microsoft.com/office/powerpoint/2010/main" val="229599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2" descr="metin, tenis, raket, spor oyunu içeren bir resim&#10;&#10;Açıklama otomatik olarak oluşturuldu">
            <a:extLst>
              <a:ext uri="{FF2B5EF4-FFF2-40B4-BE49-F238E27FC236}">
                <a16:creationId xmlns:a16="http://schemas.microsoft.com/office/drawing/2014/main" id="{8BABB054-2C25-01F6-CC0B-C8AC9FF79099}"/>
              </a:ext>
            </a:extLst>
          </p:cNvPr>
          <p:cNvPicPr>
            <a:picLocks noChangeAspect="1"/>
          </p:cNvPicPr>
          <p:nvPr/>
        </p:nvPicPr>
        <p:blipFill>
          <a:blip r:embed="rId2"/>
          <a:stretch>
            <a:fillRect/>
          </a:stretch>
        </p:blipFill>
        <p:spPr>
          <a:xfrm>
            <a:off x="5237497" y="643467"/>
            <a:ext cx="5713912" cy="5571065"/>
          </a:xfrm>
          <a:prstGeom prst="rect">
            <a:avLst/>
          </a:prstGeom>
          <a:ln>
            <a:noFill/>
          </a:ln>
        </p:spPr>
      </p:pic>
      <p:sp>
        <p:nvSpPr>
          <p:cNvPr id="3" name="Metin kutusu 2">
            <a:extLst>
              <a:ext uri="{FF2B5EF4-FFF2-40B4-BE49-F238E27FC236}">
                <a16:creationId xmlns:a16="http://schemas.microsoft.com/office/drawing/2014/main" id="{031A73FF-EA8C-DC2A-5D10-C2FFD030AF1D}"/>
              </a:ext>
            </a:extLst>
          </p:cNvPr>
          <p:cNvSpPr txBox="1"/>
          <p:nvPr/>
        </p:nvSpPr>
        <p:spPr>
          <a:xfrm>
            <a:off x="484853" y="2765346"/>
            <a:ext cx="42355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000" dirty="0">
                <a:latin typeface="Times New Roman"/>
                <a:cs typeface="Calibri"/>
              </a:rPr>
              <a:t>Olimpik yüzme havuzuna ek olarak 2 adet kapalı tenis kortunun da biz öğrencilerin hizmetine sunulması planlanmıştır.</a:t>
            </a:r>
            <a:endParaRPr lang="tr-TR" dirty="0"/>
          </a:p>
        </p:txBody>
      </p:sp>
    </p:spTree>
    <p:extLst>
      <p:ext uri="{BB962C8B-B14F-4D97-AF65-F5344CB8AC3E}">
        <p14:creationId xmlns:p14="http://schemas.microsoft.com/office/powerpoint/2010/main" val="167442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dış mekan, işaret içeren bir resim&#10;&#10;Açıklama otomatik olarak oluşturuldu">
            <a:extLst>
              <a:ext uri="{FF2B5EF4-FFF2-40B4-BE49-F238E27FC236}">
                <a16:creationId xmlns:a16="http://schemas.microsoft.com/office/drawing/2014/main" id="{A9D1888F-6E31-103D-B26C-1D355A62BF95}"/>
              </a:ext>
            </a:extLst>
          </p:cNvPr>
          <p:cNvPicPr>
            <a:picLocks noChangeAspect="1"/>
          </p:cNvPicPr>
          <p:nvPr/>
        </p:nvPicPr>
        <p:blipFill rotWithShape="1">
          <a:blip r:embed="rId2"/>
          <a:srcRect t="35703" b="7489"/>
          <a:stretch/>
        </p:blipFill>
        <p:spPr>
          <a:xfrm>
            <a:off x="1143055" y="514071"/>
            <a:ext cx="9905890" cy="5053481"/>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8265ACBF-33A0-9B57-92AF-1558D6132177}"/>
              </a:ext>
            </a:extLst>
          </p:cNvPr>
          <p:cNvSpPr txBox="1"/>
          <p:nvPr/>
        </p:nvSpPr>
        <p:spPr>
          <a:xfrm>
            <a:off x="1396133" y="5688538"/>
            <a:ext cx="937464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000" dirty="0">
                <a:latin typeface="Times New Roman"/>
                <a:cs typeface="Calibri"/>
              </a:rPr>
              <a:t>Bölgenin araştırma ve uygulama merkezine dönmesini sağlamak için 5000 metrekare ek bina ile OMÜ, okuma, araştırma ve  ihtisas merkezi şeklinde yeniden yapılanıyor. Kongre ve kültür merkezi ve ihtisas kütüphanesi biz öğrencilerin hizmetine sunulacaktır.</a:t>
            </a:r>
          </a:p>
        </p:txBody>
      </p:sp>
    </p:spTree>
    <p:extLst>
      <p:ext uri="{BB962C8B-B14F-4D97-AF65-F5344CB8AC3E}">
        <p14:creationId xmlns:p14="http://schemas.microsoft.com/office/powerpoint/2010/main" val="207629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diyagram içeren bir resim&#10;&#10;Açıklama otomatik olarak oluşturuldu">
            <a:extLst>
              <a:ext uri="{FF2B5EF4-FFF2-40B4-BE49-F238E27FC236}">
                <a16:creationId xmlns:a16="http://schemas.microsoft.com/office/drawing/2014/main" id="{738998E4-4077-EE99-1B9D-3B0521C2CC3D}"/>
              </a:ext>
            </a:extLst>
          </p:cNvPr>
          <p:cNvPicPr>
            <a:picLocks noChangeAspect="1"/>
          </p:cNvPicPr>
          <p:nvPr/>
        </p:nvPicPr>
        <p:blipFill>
          <a:blip r:embed="rId2"/>
          <a:stretch>
            <a:fillRect/>
          </a:stretch>
        </p:blipFill>
        <p:spPr>
          <a:xfrm>
            <a:off x="1834839" y="864735"/>
            <a:ext cx="8551073" cy="5136761"/>
          </a:xfrm>
          <a:prstGeom prst="rect">
            <a:avLst/>
          </a:prstGeom>
        </p:spPr>
      </p:pic>
    </p:spTree>
    <p:extLst>
      <p:ext uri="{BB962C8B-B14F-4D97-AF65-F5344CB8AC3E}">
        <p14:creationId xmlns:p14="http://schemas.microsoft.com/office/powerpoint/2010/main" val="132827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Resim 6" descr="metin içeren bir resim&#10;&#10;Açıklama otomatik olarak oluşturuldu">
            <a:extLst>
              <a:ext uri="{FF2B5EF4-FFF2-40B4-BE49-F238E27FC236}">
                <a16:creationId xmlns:a16="http://schemas.microsoft.com/office/drawing/2014/main" id="{BC3CF23D-1C53-D952-60A7-F314BF9A2498}"/>
              </a:ext>
            </a:extLst>
          </p:cNvPr>
          <p:cNvPicPr>
            <a:picLocks noChangeAspect="1"/>
          </p:cNvPicPr>
          <p:nvPr/>
        </p:nvPicPr>
        <p:blipFill rotWithShape="1">
          <a:blip r:embed="rId2"/>
          <a:srcRect l="10725" r="7688"/>
          <a:stretch/>
        </p:blipFill>
        <p:spPr>
          <a:xfrm>
            <a:off x="20" y="10"/>
            <a:ext cx="9947062" cy="6857990"/>
          </a:xfrm>
          <a:prstGeom prst="rect">
            <a:avLst/>
          </a:prstGeom>
        </p:spPr>
      </p:pic>
      <p:sp>
        <p:nvSpPr>
          <p:cNvPr id="21" name="Freeform: Shape 2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3" name="Freeform: Shape 2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Metin kutusu 3">
            <a:extLst>
              <a:ext uri="{FF2B5EF4-FFF2-40B4-BE49-F238E27FC236}">
                <a16:creationId xmlns:a16="http://schemas.microsoft.com/office/drawing/2014/main" id="{868AACFF-26EB-40E8-A08D-BF9BFA26DE35}"/>
              </a:ext>
            </a:extLst>
          </p:cNvPr>
          <p:cNvSpPr txBox="1"/>
          <p:nvPr/>
        </p:nvSpPr>
        <p:spPr>
          <a:xfrm>
            <a:off x="7629776" y="2636465"/>
            <a:ext cx="4280728" cy="284383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Aft>
                <a:spcPts val="600"/>
              </a:spcAft>
            </a:pPr>
            <a:r>
              <a:rPr lang="en-US" sz="2000" dirty="0">
                <a:latin typeface="Times New Roman"/>
                <a:cs typeface="Times New Roman"/>
              </a:rPr>
              <a:t>ÜNİVERSİTEMİZİN YENİLİKLERİNDEN VE GELİŞMELERİNDEN HABERDAR OLMAK İÇİN SOSYAL MEDYA HESAPLARIMIZI TAKİBE ALARAK ERİŞİM SAĞLAYABİLİLRSİNİZ</a:t>
            </a:r>
            <a:endParaRPr lang="tr-TR" sz="2000" dirty="0">
              <a:latin typeface="Times New Roman"/>
              <a:cs typeface="Times New Roman"/>
            </a:endParaRPr>
          </a:p>
        </p:txBody>
      </p:sp>
    </p:spTree>
    <p:extLst>
      <p:ext uri="{BB962C8B-B14F-4D97-AF65-F5344CB8AC3E}">
        <p14:creationId xmlns:p14="http://schemas.microsoft.com/office/powerpoint/2010/main" val="266745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DED7B39-768A-9E05-8617-8E5F58FAFDD3}"/>
              </a:ext>
            </a:extLst>
          </p:cNvPr>
          <p:cNvSpPr txBox="1"/>
          <p:nvPr/>
        </p:nvSpPr>
        <p:spPr>
          <a:xfrm>
            <a:off x="1475117" y="2812211"/>
            <a:ext cx="9241766"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7500" dirty="0">
                <a:solidFill>
                  <a:srgbClr val="002060"/>
                </a:solidFill>
                <a:latin typeface="Times New Roman"/>
              </a:rPr>
              <a:t>TEŞEKKÜRLER</a:t>
            </a:r>
            <a:r>
              <a:rPr lang="tr-TR" sz="7500" dirty="0">
                <a:solidFill>
                  <a:srgbClr val="002060"/>
                </a:solidFill>
                <a:latin typeface="Times New Roman"/>
                <a:cs typeface="Times New Roman"/>
              </a:rPr>
              <a:t>​</a:t>
            </a:r>
            <a:endParaRPr lang="tr-TR" dirty="0"/>
          </a:p>
        </p:txBody>
      </p:sp>
    </p:spTree>
    <p:extLst>
      <p:ext uri="{BB962C8B-B14F-4D97-AF65-F5344CB8AC3E}">
        <p14:creationId xmlns:p14="http://schemas.microsoft.com/office/powerpoint/2010/main" val="84280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27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04AFFA03-C474-8CAB-7025-374FBC7D85FF}"/>
              </a:ext>
            </a:extLst>
          </p:cNvPr>
          <p:cNvSpPr txBox="1"/>
          <p:nvPr/>
        </p:nvSpPr>
        <p:spPr>
          <a:xfrm>
            <a:off x="838200" y="171162"/>
            <a:ext cx="2840182" cy="23711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000" kern="1200" dirty="0">
                <a:solidFill>
                  <a:srgbClr val="FFFFFF"/>
                </a:solidFill>
                <a:latin typeface="Times New Roman"/>
                <a:ea typeface="+mj-ea"/>
                <a:cs typeface="Times New Roman"/>
              </a:rPr>
              <a:t>ÖĞRENCİLER İŞİN MUTFAĞINDA</a:t>
            </a:r>
          </a:p>
        </p:txBody>
      </p:sp>
      <p:pic>
        <p:nvPicPr>
          <p:cNvPr id="4" name="Resim 4" descr="metin içeren bir resim&#10;&#10;Açıklama otomatik olarak oluşturuldu">
            <a:extLst>
              <a:ext uri="{FF2B5EF4-FFF2-40B4-BE49-F238E27FC236}">
                <a16:creationId xmlns:a16="http://schemas.microsoft.com/office/drawing/2014/main" id="{B7BD5ED5-45EE-AEB3-2A50-C4958D1A0368}"/>
              </a:ext>
            </a:extLst>
          </p:cNvPr>
          <p:cNvPicPr>
            <a:picLocks noChangeAspect="1"/>
          </p:cNvPicPr>
          <p:nvPr/>
        </p:nvPicPr>
        <p:blipFill>
          <a:blip r:embed="rId2"/>
          <a:stretch>
            <a:fillRect/>
          </a:stretch>
        </p:blipFill>
        <p:spPr>
          <a:xfrm>
            <a:off x="4207933" y="962432"/>
            <a:ext cx="7347537" cy="4934112"/>
          </a:xfrm>
          <a:prstGeom prst="rect">
            <a:avLst/>
          </a:prstGeom>
        </p:spPr>
      </p:pic>
    </p:spTree>
    <p:extLst>
      <p:ext uri="{BB962C8B-B14F-4D97-AF65-F5344CB8AC3E}">
        <p14:creationId xmlns:p14="http://schemas.microsoft.com/office/powerpoint/2010/main" val="38389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006DBDF0-07D4-3249-23C0-92578FCD7BFE}"/>
              </a:ext>
            </a:extLst>
          </p:cNvPr>
          <p:cNvSpPr txBox="1"/>
          <p:nvPr/>
        </p:nvSpPr>
        <p:spPr>
          <a:xfrm>
            <a:off x="6194716" y="739978"/>
            <a:ext cx="5334930" cy="300414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a:latin typeface="+mj-lt"/>
                <a:ea typeface="+mj-ea"/>
                <a:cs typeface="+mj-cs"/>
              </a:rPr>
              <a:t>BİZ KİMİZ ?</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Resim 5" descr="metin, kırpıntı çizim, vektörel grafik içeren bir resim&#10;&#10;Açıklama otomatik olarak oluşturuldu">
            <a:extLst>
              <a:ext uri="{FF2B5EF4-FFF2-40B4-BE49-F238E27FC236}">
                <a16:creationId xmlns:a16="http://schemas.microsoft.com/office/drawing/2014/main" id="{7BD5DC0E-A46F-BE3B-FF54-BBEE7A567302}"/>
              </a:ext>
            </a:extLst>
          </p:cNvPr>
          <p:cNvPicPr>
            <a:picLocks noChangeAspect="1"/>
          </p:cNvPicPr>
          <p:nvPr/>
        </p:nvPicPr>
        <p:blipFill rotWithShape="1">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8172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CFC5625A-BFF9-71DF-400B-6DC382548ED7}"/>
              </a:ext>
            </a:extLst>
          </p:cNvPr>
          <p:cNvSpPr txBox="1"/>
          <p:nvPr/>
        </p:nvSpPr>
        <p:spPr>
          <a:xfrm>
            <a:off x="874484" y="1217391"/>
            <a:ext cx="3491441" cy="445197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6600" kern="1200" dirty="0">
                <a:solidFill>
                  <a:srgbClr val="FF0000"/>
                </a:solidFill>
                <a:latin typeface="Times New Roman"/>
                <a:ea typeface="+mj-ea"/>
                <a:cs typeface="Times New Roman"/>
              </a:rPr>
              <a:t>YÖKAK</a:t>
            </a:r>
            <a:r>
              <a:rPr lang="en-US" sz="6600" dirty="0">
                <a:solidFill>
                  <a:srgbClr val="FF0000"/>
                </a:solidFill>
                <a:latin typeface="Times New Roman"/>
                <a:ea typeface="+mj-ea"/>
                <a:cs typeface="Times New Roman"/>
              </a:rPr>
              <a:t> </a:t>
            </a:r>
            <a:r>
              <a:rPr lang="en-US" sz="6600" kern="1200" dirty="0">
                <a:solidFill>
                  <a:srgbClr val="FF0000"/>
                </a:solidFill>
                <a:latin typeface="Times New Roman"/>
                <a:ea typeface="+mj-ea"/>
                <a:cs typeface="Times New Roman"/>
              </a:rPr>
              <a:t> NEDİR ?</a:t>
            </a:r>
            <a:endParaRPr lang="tr-TR">
              <a:solidFill>
                <a:srgbClr val="FF0000"/>
              </a:solidFill>
              <a:latin typeface="Times New Roman"/>
              <a:ea typeface="+mj-ea"/>
              <a:cs typeface="Times New Roman"/>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2FD31B6D-2533-43B1-9B85-54E2549686B2}"/>
              </a:ext>
            </a:extLst>
          </p:cNvPr>
          <p:cNvSpPr txBox="1"/>
          <p:nvPr/>
        </p:nvSpPr>
        <p:spPr>
          <a:xfrm>
            <a:off x="5068354" y="1231927"/>
            <a:ext cx="5551111" cy="42216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300" err="1">
                <a:latin typeface="Times New Roman"/>
                <a:cs typeface="Times New Roman"/>
              </a:rPr>
              <a:t>Yükseköğretim</a:t>
            </a:r>
            <a:r>
              <a:rPr lang="en-US" sz="2300" dirty="0">
                <a:latin typeface="Times New Roman"/>
                <a:cs typeface="Times New Roman"/>
              </a:rPr>
              <a:t> Kalite </a:t>
            </a:r>
            <a:r>
              <a:rPr lang="en-US" sz="2300" err="1">
                <a:latin typeface="Times New Roman"/>
                <a:cs typeface="Times New Roman"/>
              </a:rPr>
              <a:t>Kurulu</a:t>
            </a:r>
            <a:r>
              <a:rPr lang="en-US" sz="2300" dirty="0">
                <a:latin typeface="Times New Roman"/>
                <a:cs typeface="Times New Roman"/>
              </a:rPr>
              <a:t> (YÖKAK) 1 </a:t>
            </a:r>
            <a:r>
              <a:rPr lang="en-US" sz="2300" err="1">
                <a:latin typeface="Times New Roman"/>
                <a:cs typeface="Times New Roman"/>
              </a:rPr>
              <a:t>Temmuz</a:t>
            </a:r>
            <a:r>
              <a:rPr lang="en-US" sz="2300" dirty="0">
                <a:latin typeface="Times New Roman"/>
                <a:cs typeface="Times New Roman"/>
              </a:rPr>
              <a:t> 2017’de </a:t>
            </a:r>
            <a:r>
              <a:rPr lang="en-US" sz="2300" err="1">
                <a:latin typeface="Times New Roman"/>
                <a:cs typeface="Times New Roman"/>
              </a:rPr>
              <a:t>kurulmuştur</a:t>
            </a:r>
            <a:r>
              <a:rPr lang="en-US" sz="2300" dirty="0">
                <a:latin typeface="Times New Roman"/>
                <a:cs typeface="Times New Roman"/>
              </a:rPr>
              <a:t>. </a:t>
            </a:r>
            <a:r>
              <a:rPr lang="en-US" sz="2300" err="1">
                <a:latin typeface="Times New Roman"/>
                <a:cs typeface="Times New Roman"/>
              </a:rPr>
              <a:t>Yükseköğretim</a:t>
            </a:r>
            <a:r>
              <a:rPr lang="en-US" sz="2300" dirty="0">
                <a:latin typeface="Times New Roman"/>
                <a:cs typeface="Times New Roman"/>
              </a:rPr>
              <a:t> </a:t>
            </a:r>
            <a:r>
              <a:rPr lang="en-US" sz="2300" err="1">
                <a:latin typeface="Times New Roman"/>
                <a:cs typeface="Times New Roman"/>
              </a:rPr>
              <a:t>kurumlarının</a:t>
            </a:r>
            <a:r>
              <a:rPr lang="en-US" sz="2300" dirty="0">
                <a:latin typeface="Times New Roman"/>
                <a:cs typeface="Times New Roman"/>
              </a:rPr>
              <a:t> </a:t>
            </a:r>
            <a:r>
              <a:rPr lang="en-US" sz="2300" err="1">
                <a:latin typeface="Times New Roman"/>
                <a:cs typeface="Times New Roman"/>
              </a:rPr>
              <a:t>eğitim-öğretim</a:t>
            </a:r>
            <a:r>
              <a:rPr lang="en-US" sz="2300" dirty="0">
                <a:latin typeface="Times New Roman"/>
                <a:cs typeface="Times New Roman"/>
              </a:rPr>
              <a:t> </a:t>
            </a:r>
            <a:r>
              <a:rPr lang="en-US" sz="2300" err="1">
                <a:latin typeface="Times New Roman"/>
                <a:cs typeface="Times New Roman"/>
              </a:rPr>
              <a:t>ve</a:t>
            </a:r>
            <a:r>
              <a:rPr lang="en-US" sz="2300" dirty="0">
                <a:latin typeface="Times New Roman"/>
                <a:cs typeface="Times New Roman"/>
              </a:rPr>
              <a:t> </a:t>
            </a:r>
            <a:r>
              <a:rPr lang="en-US" sz="2300" err="1">
                <a:latin typeface="Times New Roman"/>
                <a:cs typeface="Times New Roman"/>
              </a:rPr>
              <a:t>araştırma</a:t>
            </a:r>
            <a:r>
              <a:rPr lang="en-US" sz="2300" dirty="0">
                <a:latin typeface="Times New Roman"/>
                <a:cs typeface="Times New Roman"/>
              </a:rPr>
              <a:t> </a:t>
            </a:r>
            <a:r>
              <a:rPr lang="en-US" sz="2300" err="1">
                <a:latin typeface="Times New Roman"/>
                <a:cs typeface="Times New Roman"/>
              </a:rPr>
              <a:t>faaliyetleri</a:t>
            </a:r>
            <a:r>
              <a:rPr lang="en-US" sz="2300" dirty="0">
                <a:latin typeface="Times New Roman"/>
                <a:cs typeface="Times New Roman"/>
              </a:rPr>
              <a:t> </a:t>
            </a:r>
            <a:r>
              <a:rPr lang="en-US" sz="2300" err="1">
                <a:latin typeface="Times New Roman"/>
                <a:cs typeface="Times New Roman"/>
              </a:rPr>
              <a:t>ile</a:t>
            </a:r>
            <a:r>
              <a:rPr lang="en-US" sz="2300" dirty="0">
                <a:latin typeface="Times New Roman"/>
                <a:cs typeface="Times New Roman"/>
              </a:rPr>
              <a:t> </a:t>
            </a:r>
            <a:r>
              <a:rPr lang="en-US" sz="2300" err="1">
                <a:latin typeface="Times New Roman"/>
                <a:cs typeface="Times New Roman"/>
              </a:rPr>
              <a:t>idari</a:t>
            </a:r>
            <a:r>
              <a:rPr lang="en-US" sz="2300" dirty="0">
                <a:latin typeface="Times New Roman"/>
                <a:cs typeface="Times New Roman"/>
              </a:rPr>
              <a:t> </a:t>
            </a:r>
            <a:r>
              <a:rPr lang="en-US" sz="2300" err="1">
                <a:latin typeface="Times New Roman"/>
                <a:cs typeface="Times New Roman"/>
              </a:rPr>
              <a:t>hizmetlerinin</a:t>
            </a:r>
            <a:r>
              <a:rPr lang="en-US" sz="2300" dirty="0">
                <a:latin typeface="Times New Roman"/>
                <a:cs typeface="Times New Roman"/>
              </a:rPr>
              <a:t> </a:t>
            </a:r>
            <a:r>
              <a:rPr lang="en-US" sz="2300" err="1">
                <a:latin typeface="Times New Roman"/>
                <a:cs typeface="Times New Roman"/>
              </a:rPr>
              <a:t>kalite</a:t>
            </a:r>
            <a:r>
              <a:rPr lang="en-US" sz="2300" dirty="0">
                <a:latin typeface="Times New Roman"/>
                <a:cs typeface="Times New Roman"/>
              </a:rPr>
              <a:t> </a:t>
            </a:r>
            <a:r>
              <a:rPr lang="en-US" sz="2300" err="1">
                <a:latin typeface="Times New Roman"/>
                <a:cs typeface="Times New Roman"/>
              </a:rPr>
              <a:t>düzeylerine</a:t>
            </a:r>
            <a:r>
              <a:rPr lang="en-US" sz="2300" dirty="0">
                <a:latin typeface="Times New Roman"/>
                <a:cs typeface="Times New Roman"/>
              </a:rPr>
              <a:t> </a:t>
            </a:r>
            <a:r>
              <a:rPr lang="en-US" sz="2300" err="1">
                <a:latin typeface="Times New Roman"/>
                <a:cs typeface="Times New Roman"/>
              </a:rPr>
              <a:t>ilişkin</a:t>
            </a:r>
            <a:r>
              <a:rPr lang="en-US" sz="2300" dirty="0">
                <a:latin typeface="Times New Roman"/>
                <a:cs typeface="Times New Roman"/>
              </a:rPr>
              <a:t> </a:t>
            </a:r>
            <a:r>
              <a:rPr lang="en-US" sz="2300" err="1">
                <a:latin typeface="Times New Roman"/>
                <a:cs typeface="Times New Roman"/>
              </a:rPr>
              <a:t>ulusal</a:t>
            </a:r>
            <a:r>
              <a:rPr lang="en-US" sz="2300" dirty="0">
                <a:latin typeface="Times New Roman"/>
                <a:cs typeface="Times New Roman"/>
              </a:rPr>
              <a:t> </a:t>
            </a:r>
            <a:r>
              <a:rPr lang="en-US" sz="2300" err="1">
                <a:latin typeface="Times New Roman"/>
                <a:cs typeface="Times New Roman"/>
              </a:rPr>
              <a:t>ve</a:t>
            </a:r>
            <a:r>
              <a:rPr lang="en-US" sz="2300" dirty="0">
                <a:latin typeface="Times New Roman"/>
                <a:cs typeface="Times New Roman"/>
              </a:rPr>
              <a:t> </a:t>
            </a:r>
            <a:r>
              <a:rPr lang="en-US" sz="2300" err="1">
                <a:latin typeface="Times New Roman"/>
                <a:cs typeface="Times New Roman"/>
              </a:rPr>
              <a:t>uluslararası</a:t>
            </a:r>
            <a:r>
              <a:rPr lang="en-US" sz="2300" dirty="0">
                <a:latin typeface="Times New Roman"/>
                <a:cs typeface="Times New Roman"/>
              </a:rPr>
              <a:t> </a:t>
            </a:r>
            <a:r>
              <a:rPr lang="en-US" sz="2300" err="1">
                <a:latin typeface="Times New Roman"/>
                <a:cs typeface="Times New Roman"/>
              </a:rPr>
              <a:t>kalite</a:t>
            </a:r>
            <a:r>
              <a:rPr lang="en-US" sz="2300" dirty="0">
                <a:latin typeface="Times New Roman"/>
                <a:cs typeface="Times New Roman"/>
              </a:rPr>
              <a:t> </a:t>
            </a:r>
            <a:r>
              <a:rPr lang="en-US" sz="2300" err="1">
                <a:latin typeface="Times New Roman"/>
                <a:cs typeface="Times New Roman"/>
              </a:rPr>
              <a:t>standartlarına</a:t>
            </a:r>
            <a:r>
              <a:rPr lang="en-US" sz="2300" dirty="0">
                <a:latin typeface="Times New Roman"/>
                <a:cs typeface="Times New Roman"/>
              </a:rPr>
              <a:t> </a:t>
            </a:r>
            <a:r>
              <a:rPr lang="en-US" sz="2300" err="1">
                <a:latin typeface="Times New Roman"/>
                <a:cs typeface="Times New Roman"/>
              </a:rPr>
              <a:t>göre</a:t>
            </a:r>
            <a:r>
              <a:rPr lang="en-US" sz="2300" dirty="0">
                <a:latin typeface="Times New Roman"/>
                <a:cs typeface="Times New Roman"/>
              </a:rPr>
              <a:t> </a:t>
            </a:r>
            <a:r>
              <a:rPr lang="en-US" sz="2300" err="1">
                <a:latin typeface="Times New Roman"/>
                <a:cs typeface="Times New Roman"/>
              </a:rPr>
              <a:t>değerlendirmeler</a:t>
            </a:r>
            <a:r>
              <a:rPr lang="en-US" sz="2300" dirty="0">
                <a:latin typeface="Times New Roman"/>
                <a:cs typeface="Times New Roman"/>
              </a:rPr>
              <a:t> </a:t>
            </a:r>
            <a:r>
              <a:rPr lang="en-US" sz="2300" err="1">
                <a:latin typeface="Times New Roman"/>
                <a:cs typeface="Times New Roman"/>
              </a:rPr>
              <a:t>yapan</a:t>
            </a:r>
            <a:r>
              <a:rPr lang="en-US" sz="2300" dirty="0">
                <a:latin typeface="Times New Roman"/>
                <a:cs typeface="Times New Roman"/>
              </a:rPr>
              <a:t>, </a:t>
            </a:r>
            <a:r>
              <a:rPr lang="en-US" sz="2300" err="1">
                <a:latin typeface="Times New Roman"/>
                <a:cs typeface="Times New Roman"/>
              </a:rPr>
              <a:t>iç</a:t>
            </a:r>
            <a:r>
              <a:rPr lang="en-US" sz="2300" dirty="0">
                <a:latin typeface="Times New Roman"/>
                <a:cs typeface="Times New Roman"/>
              </a:rPr>
              <a:t> </a:t>
            </a:r>
            <a:r>
              <a:rPr lang="en-US" sz="2300" err="1">
                <a:latin typeface="Times New Roman"/>
                <a:cs typeface="Times New Roman"/>
              </a:rPr>
              <a:t>ve</a:t>
            </a:r>
            <a:r>
              <a:rPr lang="en-US" sz="2300" dirty="0">
                <a:latin typeface="Times New Roman"/>
                <a:cs typeface="Times New Roman"/>
              </a:rPr>
              <a:t> </a:t>
            </a:r>
            <a:r>
              <a:rPr lang="en-US" sz="2300" err="1">
                <a:latin typeface="Times New Roman"/>
                <a:cs typeface="Times New Roman"/>
              </a:rPr>
              <a:t>dış</a:t>
            </a:r>
            <a:r>
              <a:rPr lang="en-US" sz="2300" dirty="0">
                <a:latin typeface="Times New Roman"/>
                <a:cs typeface="Times New Roman"/>
              </a:rPr>
              <a:t> </a:t>
            </a:r>
            <a:r>
              <a:rPr lang="en-US" sz="2300" err="1">
                <a:latin typeface="Times New Roman"/>
                <a:cs typeface="Times New Roman"/>
              </a:rPr>
              <a:t>kalite</a:t>
            </a:r>
            <a:r>
              <a:rPr lang="en-US" sz="2300" dirty="0">
                <a:latin typeface="Times New Roman"/>
                <a:cs typeface="Times New Roman"/>
              </a:rPr>
              <a:t> </a:t>
            </a:r>
            <a:r>
              <a:rPr lang="en-US" sz="2300" err="1">
                <a:latin typeface="Times New Roman"/>
                <a:cs typeface="Times New Roman"/>
              </a:rPr>
              <a:t>güvencesi</a:t>
            </a:r>
            <a:r>
              <a:rPr lang="en-US" sz="2300" dirty="0">
                <a:latin typeface="Times New Roman"/>
                <a:cs typeface="Times New Roman"/>
              </a:rPr>
              <a:t>, </a:t>
            </a:r>
            <a:r>
              <a:rPr lang="en-US" sz="2300" err="1">
                <a:latin typeface="Times New Roman"/>
                <a:cs typeface="Times New Roman"/>
              </a:rPr>
              <a:t>akreditasyon</a:t>
            </a:r>
            <a:r>
              <a:rPr lang="en-US" sz="2300" dirty="0">
                <a:latin typeface="Times New Roman"/>
                <a:cs typeface="Times New Roman"/>
              </a:rPr>
              <a:t> </a:t>
            </a:r>
            <a:r>
              <a:rPr lang="en-US" sz="2300" err="1">
                <a:latin typeface="Times New Roman"/>
                <a:cs typeface="Times New Roman"/>
              </a:rPr>
              <a:t>süreçleri</a:t>
            </a:r>
            <a:r>
              <a:rPr lang="en-US" sz="2300" dirty="0">
                <a:latin typeface="Times New Roman"/>
                <a:cs typeface="Times New Roman"/>
              </a:rPr>
              <a:t> </a:t>
            </a:r>
            <a:r>
              <a:rPr lang="en-US" sz="2300" err="1">
                <a:latin typeface="Times New Roman"/>
                <a:cs typeface="Times New Roman"/>
              </a:rPr>
              <a:t>ve</a:t>
            </a:r>
            <a:r>
              <a:rPr lang="en-US" sz="2300" dirty="0">
                <a:latin typeface="Times New Roman"/>
                <a:cs typeface="Times New Roman"/>
              </a:rPr>
              <a:t> </a:t>
            </a:r>
            <a:r>
              <a:rPr lang="en-US" sz="2300" err="1">
                <a:latin typeface="Times New Roman"/>
                <a:cs typeface="Times New Roman"/>
              </a:rPr>
              <a:t>bağımsız</a:t>
            </a:r>
            <a:r>
              <a:rPr lang="en-US" sz="2300" dirty="0">
                <a:latin typeface="Times New Roman"/>
                <a:cs typeface="Times New Roman"/>
              </a:rPr>
              <a:t> </a:t>
            </a:r>
            <a:r>
              <a:rPr lang="en-US" sz="2300" err="1">
                <a:latin typeface="Times New Roman"/>
                <a:cs typeface="Times New Roman"/>
              </a:rPr>
              <a:t>dış</a:t>
            </a:r>
            <a:r>
              <a:rPr lang="en-US" sz="2300" dirty="0">
                <a:latin typeface="Times New Roman"/>
                <a:cs typeface="Times New Roman"/>
              </a:rPr>
              <a:t> </a:t>
            </a:r>
            <a:r>
              <a:rPr lang="en-US" sz="2300" err="1">
                <a:latin typeface="Times New Roman"/>
                <a:cs typeface="Times New Roman"/>
              </a:rPr>
              <a:t>değerlendirme</a:t>
            </a:r>
            <a:r>
              <a:rPr lang="en-US" sz="2300" dirty="0">
                <a:latin typeface="Times New Roman"/>
                <a:cs typeface="Times New Roman"/>
              </a:rPr>
              <a:t> </a:t>
            </a:r>
            <a:r>
              <a:rPr lang="en-US" sz="2300" err="1">
                <a:latin typeface="Times New Roman"/>
                <a:cs typeface="Times New Roman"/>
              </a:rPr>
              <a:t>kurumlarının</a:t>
            </a:r>
            <a:r>
              <a:rPr lang="en-US" sz="2300" dirty="0">
                <a:latin typeface="Times New Roman"/>
                <a:cs typeface="Times New Roman"/>
              </a:rPr>
              <a:t> </a:t>
            </a:r>
            <a:r>
              <a:rPr lang="en-US" sz="2300" err="1">
                <a:latin typeface="Times New Roman"/>
                <a:cs typeface="Times New Roman"/>
              </a:rPr>
              <a:t>yetkilendirilmesi</a:t>
            </a:r>
            <a:r>
              <a:rPr lang="en-US" sz="2300" dirty="0">
                <a:latin typeface="Times New Roman"/>
                <a:cs typeface="Times New Roman"/>
              </a:rPr>
              <a:t> </a:t>
            </a:r>
            <a:r>
              <a:rPr lang="en-US" sz="2300" err="1">
                <a:latin typeface="Times New Roman"/>
                <a:cs typeface="Times New Roman"/>
              </a:rPr>
              <a:t>süreçlerini</a:t>
            </a:r>
            <a:r>
              <a:rPr lang="en-US" sz="2300" dirty="0">
                <a:latin typeface="Times New Roman"/>
                <a:cs typeface="Times New Roman"/>
              </a:rPr>
              <a:t> </a:t>
            </a:r>
            <a:r>
              <a:rPr lang="en-US" sz="2300" err="1">
                <a:latin typeface="Times New Roman"/>
                <a:cs typeface="Times New Roman"/>
              </a:rPr>
              <a:t>yürüten</a:t>
            </a:r>
            <a:r>
              <a:rPr lang="en-US" sz="2300" dirty="0">
                <a:latin typeface="Times New Roman"/>
                <a:cs typeface="Times New Roman"/>
              </a:rPr>
              <a:t>, </a:t>
            </a:r>
            <a:r>
              <a:rPr lang="en-US" sz="2300" err="1">
                <a:latin typeface="Times New Roman"/>
                <a:cs typeface="Times New Roman"/>
              </a:rPr>
              <a:t>idari</a:t>
            </a:r>
            <a:r>
              <a:rPr lang="en-US" sz="2300" dirty="0">
                <a:latin typeface="Times New Roman"/>
                <a:cs typeface="Times New Roman"/>
              </a:rPr>
              <a:t> </a:t>
            </a:r>
            <a:r>
              <a:rPr lang="en-US" sz="2300" err="1">
                <a:latin typeface="Times New Roman"/>
                <a:cs typeface="Times New Roman"/>
              </a:rPr>
              <a:t>ve</a:t>
            </a:r>
            <a:r>
              <a:rPr lang="en-US" sz="2300" dirty="0">
                <a:latin typeface="Times New Roman"/>
                <a:cs typeface="Times New Roman"/>
              </a:rPr>
              <a:t> </a:t>
            </a:r>
            <a:r>
              <a:rPr lang="en-US" sz="2300" err="1">
                <a:latin typeface="Times New Roman"/>
                <a:cs typeface="Times New Roman"/>
              </a:rPr>
              <a:t>mali</a:t>
            </a:r>
            <a:r>
              <a:rPr lang="en-US" sz="2300" dirty="0">
                <a:latin typeface="Times New Roman"/>
                <a:cs typeface="Times New Roman"/>
              </a:rPr>
              <a:t> </a:t>
            </a:r>
            <a:r>
              <a:rPr lang="en-US" sz="2300" err="1">
                <a:latin typeface="Times New Roman"/>
                <a:cs typeface="Times New Roman"/>
              </a:rPr>
              <a:t>özerkliğe</a:t>
            </a:r>
            <a:r>
              <a:rPr lang="en-US" sz="2300" dirty="0">
                <a:latin typeface="Times New Roman"/>
                <a:cs typeface="Times New Roman"/>
              </a:rPr>
              <a:t> </a:t>
            </a:r>
            <a:r>
              <a:rPr lang="en-US" sz="2300" err="1">
                <a:latin typeface="Times New Roman"/>
                <a:cs typeface="Times New Roman"/>
              </a:rPr>
              <a:t>sahip</a:t>
            </a:r>
            <a:r>
              <a:rPr lang="en-US" sz="2300" dirty="0">
                <a:latin typeface="Times New Roman"/>
                <a:cs typeface="Times New Roman"/>
              </a:rPr>
              <a:t>, </a:t>
            </a:r>
            <a:r>
              <a:rPr lang="en-US" sz="2300" err="1">
                <a:latin typeface="Times New Roman"/>
                <a:cs typeface="Times New Roman"/>
              </a:rPr>
              <a:t>kamu</a:t>
            </a:r>
            <a:r>
              <a:rPr lang="en-US" sz="2300" dirty="0">
                <a:latin typeface="Times New Roman"/>
                <a:cs typeface="Times New Roman"/>
              </a:rPr>
              <a:t> </a:t>
            </a:r>
            <a:r>
              <a:rPr lang="en-US" sz="2300" err="1">
                <a:latin typeface="Times New Roman"/>
                <a:cs typeface="Times New Roman"/>
              </a:rPr>
              <a:t>tüzel</a:t>
            </a:r>
            <a:r>
              <a:rPr lang="en-US" sz="2300" dirty="0">
                <a:latin typeface="Times New Roman"/>
                <a:cs typeface="Times New Roman"/>
              </a:rPr>
              <a:t> </a:t>
            </a:r>
            <a:r>
              <a:rPr lang="en-US" sz="2300" err="1">
                <a:latin typeface="Times New Roman"/>
                <a:cs typeface="Times New Roman"/>
              </a:rPr>
              <a:t>kişiliğini</a:t>
            </a:r>
            <a:r>
              <a:rPr lang="en-US" sz="2300" dirty="0">
                <a:latin typeface="Times New Roman"/>
                <a:cs typeface="Times New Roman"/>
              </a:rPr>
              <a:t> </a:t>
            </a:r>
            <a:r>
              <a:rPr lang="en-US" sz="2300" err="1">
                <a:latin typeface="Times New Roman"/>
                <a:cs typeface="Times New Roman"/>
              </a:rPr>
              <a:t>haiz</a:t>
            </a:r>
            <a:r>
              <a:rPr lang="en-US" sz="2300" dirty="0">
                <a:latin typeface="Times New Roman"/>
                <a:cs typeface="Times New Roman"/>
              </a:rPr>
              <a:t>, </a:t>
            </a:r>
            <a:r>
              <a:rPr lang="en-US" sz="2300" err="1">
                <a:latin typeface="Times New Roman"/>
                <a:cs typeface="Times New Roman"/>
              </a:rPr>
              <a:t>özel</a:t>
            </a:r>
            <a:r>
              <a:rPr lang="en-US" sz="2300" dirty="0">
                <a:latin typeface="Times New Roman"/>
                <a:cs typeface="Times New Roman"/>
              </a:rPr>
              <a:t> </a:t>
            </a:r>
            <a:r>
              <a:rPr lang="en-US" sz="2300" err="1">
                <a:latin typeface="Times New Roman"/>
                <a:cs typeface="Times New Roman"/>
              </a:rPr>
              <a:t>bütçeli</a:t>
            </a:r>
            <a:r>
              <a:rPr lang="en-US" sz="2300" dirty="0">
                <a:latin typeface="Times New Roman"/>
                <a:cs typeface="Times New Roman"/>
              </a:rPr>
              <a:t> </a:t>
            </a:r>
            <a:r>
              <a:rPr lang="en-US" sz="2300" err="1">
                <a:latin typeface="Times New Roman"/>
                <a:cs typeface="Times New Roman"/>
              </a:rPr>
              <a:t>bir</a:t>
            </a:r>
            <a:r>
              <a:rPr lang="en-US" sz="2300" dirty="0">
                <a:latin typeface="Times New Roman"/>
                <a:cs typeface="Times New Roman"/>
              </a:rPr>
              <a:t> </a:t>
            </a:r>
            <a:r>
              <a:rPr lang="en-US" sz="2300" err="1">
                <a:latin typeface="Times New Roman"/>
                <a:cs typeface="Times New Roman"/>
              </a:rPr>
              <a:t>kuruluştur</a:t>
            </a:r>
            <a:r>
              <a:rPr lang="en-US" sz="2300" dirty="0">
                <a:latin typeface="Times New Roman"/>
                <a:cs typeface="Times New Roman"/>
              </a:rPr>
              <a:t>.</a:t>
            </a:r>
            <a:endParaRPr lang="tr-TR" sz="2300">
              <a:latin typeface="Times New Roman"/>
              <a:cs typeface="Times New Roman"/>
            </a:endParaRPr>
          </a:p>
        </p:txBody>
      </p:sp>
    </p:spTree>
    <p:extLst>
      <p:ext uri="{BB962C8B-B14F-4D97-AF65-F5344CB8AC3E}">
        <p14:creationId xmlns:p14="http://schemas.microsoft.com/office/powerpoint/2010/main" val="153692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E6CEF6E4-5431-2AEA-0405-C2073A0E0E54}"/>
              </a:ext>
            </a:extLst>
          </p:cNvPr>
          <p:cNvSpPr txBox="1"/>
          <p:nvPr/>
        </p:nvSpPr>
        <p:spPr>
          <a:xfrm>
            <a:off x="503793" y="-1188"/>
            <a:ext cx="7250280" cy="164297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kern="1200" err="1">
                <a:solidFill>
                  <a:srgbClr val="FF0000"/>
                </a:solidFill>
                <a:latin typeface="Times New Roman"/>
                <a:ea typeface="+mj-ea"/>
                <a:cs typeface="Times New Roman"/>
              </a:rPr>
              <a:t>YÖKAK’ın</a:t>
            </a:r>
            <a:r>
              <a:rPr lang="en-US" sz="4000" kern="1200" dirty="0">
                <a:solidFill>
                  <a:srgbClr val="FF0000"/>
                </a:solidFill>
                <a:latin typeface="Times New Roman"/>
                <a:ea typeface="+mj-ea"/>
                <a:cs typeface="Times New Roman"/>
              </a:rPr>
              <a:t> </a:t>
            </a:r>
            <a:r>
              <a:rPr lang="en-US" sz="4000" kern="1200" err="1">
                <a:solidFill>
                  <a:srgbClr val="FF0000"/>
                </a:solidFill>
                <a:latin typeface="Times New Roman"/>
                <a:ea typeface="+mj-ea"/>
                <a:cs typeface="Times New Roman"/>
              </a:rPr>
              <a:t>Misyonu</a:t>
            </a:r>
            <a:r>
              <a:rPr lang="en-US" sz="4000" kern="1200" dirty="0">
                <a:solidFill>
                  <a:srgbClr val="FF0000"/>
                </a:solidFill>
                <a:latin typeface="Times New Roman"/>
                <a:ea typeface="+mj-ea"/>
                <a:cs typeface="Times New Roman"/>
              </a:rPr>
              <a:t> </a:t>
            </a:r>
            <a:r>
              <a:rPr lang="en-US" sz="4000" kern="1200" err="1">
                <a:solidFill>
                  <a:srgbClr val="FF0000"/>
                </a:solidFill>
                <a:latin typeface="Times New Roman"/>
                <a:ea typeface="+mj-ea"/>
                <a:cs typeface="Times New Roman"/>
              </a:rPr>
              <a:t>ve</a:t>
            </a:r>
            <a:r>
              <a:rPr lang="en-US" sz="4000" kern="1200" dirty="0">
                <a:solidFill>
                  <a:srgbClr val="FF0000"/>
                </a:solidFill>
                <a:latin typeface="Times New Roman"/>
                <a:ea typeface="+mj-ea"/>
                <a:cs typeface="Times New Roman"/>
              </a:rPr>
              <a:t> </a:t>
            </a:r>
            <a:r>
              <a:rPr lang="en-US" sz="4000" kern="1200" err="1">
                <a:solidFill>
                  <a:srgbClr val="FF0000"/>
                </a:solidFill>
                <a:latin typeface="Times New Roman"/>
                <a:ea typeface="+mj-ea"/>
                <a:cs typeface="Times New Roman"/>
              </a:rPr>
              <a:t>Vizyonu</a:t>
            </a:r>
            <a:r>
              <a:rPr lang="en-US" sz="4000" kern="1200" dirty="0">
                <a:solidFill>
                  <a:srgbClr val="FF0000"/>
                </a:solidFill>
                <a:latin typeface="Times New Roman"/>
                <a:ea typeface="+mj-ea"/>
                <a:cs typeface="Times New Roman"/>
              </a:rPr>
              <a:t> </a:t>
            </a:r>
            <a:endParaRPr lang="en-US" sz="4000" kern="1200">
              <a:solidFill>
                <a:srgbClr val="FF0000"/>
              </a:solidFill>
              <a:latin typeface="Times New Roman"/>
              <a:ea typeface="+mj-ea"/>
              <a:cs typeface="Times New Roman"/>
            </a:endParaRPr>
          </a:p>
        </p:txBody>
      </p:sp>
      <p:sp>
        <p:nvSpPr>
          <p:cNvPr id="4" name="Metin kutusu 3">
            <a:extLst>
              <a:ext uri="{FF2B5EF4-FFF2-40B4-BE49-F238E27FC236}">
                <a16:creationId xmlns:a16="http://schemas.microsoft.com/office/drawing/2014/main" id="{E61CA674-36EE-0750-5B1C-8A2C2B3E84E7}"/>
              </a:ext>
            </a:extLst>
          </p:cNvPr>
          <p:cNvSpPr txBox="1"/>
          <p:nvPr/>
        </p:nvSpPr>
        <p:spPr>
          <a:xfrm>
            <a:off x="986772" y="2362762"/>
            <a:ext cx="5315189" cy="35350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err="1">
                <a:latin typeface="Times New Roman"/>
                <a:cs typeface="Times New Roman"/>
              </a:rPr>
              <a:t>YÖKAK’ın</a:t>
            </a:r>
            <a:r>
              <a:rPr lang="en-US" sz="2400" dirty="0">
                <a:latin typeface="Times New Roman"/>
                <a:cs typeface="Times New Roman"/>
              </a:rPr>
              <a:t> </a:t>
            </a:r>
            <a:r>
              <a:rPr lang="en-US" sz="2400" err="1">
                <a:latin typeface="Times New Roman"/>
                <a:cs typeface="Times New Roman"/>
              </a:rPr>
              <a:t>misyonu</a:t>
            </a:r>
            <a:r>
              <a:rPr lang="en-US" sz="2400" dirty="0">
                <a:latin typeface="Times New Roman"/>
                <a:cs typeface="Times New Roman"/>
              </a:rPr>
              <a:t>, </a:t>
            </a:r>
            <a:r>
              <a:rPr lang="en-US" sz="2400" err="1">
                <a:latin typeface="Times New Roman"/>
                <a:cs typeface="Times New Roman"/>
              </a:rPr>
              <a:t>Türkiye’deki</a:t>
            </a:r>
            <a:r>
              <a:rPr lang="en-US" sz="2400" dirty="0">
                <a:latin typeface="Times New Roman"/>
                <a:cs typeface="Times New Roman"/>
              </a:rPr>
              <a:t> </a:t>
            </a:r>
            <a:r>
              <a:rPr lang="en-US" sz="2400" err="1">
                <a:latin typeface="Times New Roman"/>
                <a:cs typeface="Times New Roman"/>
              </a:rPr>
              <a:t>yükseköğretim</a:t>
            </a:r>
            <a:r>
              <a:rPr lang="en-US" sz="2400" dirty="0">
                <a:latin typeface="Times New Roman"/>
                <a:cs typeface="Times New Roman"/>
              </a:rPr>
              <a:t> </a:t>
            </a:r>
            <a:r>
              <a:rPr lang="en-US" sz="2400" err="1">
                <a:latin typeface="Times New Roman"/>
                <a:cs typeface="Times New Roman"/>
              </a:rPr>
              <a:t>kurumlarının</a:t>
            </a:r>
            <a:r>
              <a:rPr lang="en-US" sz="2400" dirty="0">
                <a:latin typeface="Times New Roman"/>
                <a:cs typeface="Times New Roman"/>
              </a:rPr>
              <a:t> </a:t>
            </a:r>
            <a:r>
              <a:rPr lang="en-US" sz="2400" err="1">
                <a:latin typeface="Times New Roman"/>
                <a:cs typeface="Times New Roman"/>
              </a:rPr>
              <a:t>sürekli</a:t>
            </a:r>
            <a:r>
              <a:rPr lang="en-US" sz="2400" dirty="0">
                <a:latin typeface="Times New Roman"/>
                <a:cs typeface="Times New Roman"/>
              </a:rPr>
              <a:t> </a:t>
            </a:r>
            <a:r>
              <a:rPr lang="en-US" sz="2400" err="1">
                <a:latin typeface="Times New Roman"/>
                <a:cs typeface="Times New Roman"/>
              </a:rPr>
              <a:t>gelişimine</a:t>
            </a:r>
            <a:r>
              <a:rPr lang="en-US" sz="2400" dirty="0">
                <a:latin typeface="Times New Roman"/>
                <a:cs typeface="Times New Roman"/>
              </a:rPr>
              <a:t> </a:t>
            </a:r>
            <a:r>
              <a:rPr lang="en-US" sz="2400" err="1">
                <a:latin typeface="Times New Roman"/>
                <a:cs typeface="Times New Roman"/>
              </a:rPr>
              <a:t>ve</a:t>
            </a:r>
            <a:r>
              <a:rPr lang="en-US" sz="2400" dirty="0">
                <a:latin typeface="Times New Roman"/>
                <a:cs typeface="Times New Roman"/>
              </a:rPr>
              <a:t> </a:t>
            </a:r>
            <a:r>
              <a:rPr lang="en-US" sz="2400" err="1">
                <a:latin typeface="Times New Roman"/>
                <a:cs typeface="Times New Roman"/>
              </a:rPr>
              <a:t>bireylerin</a:t>
            </a:r>
            <a:r>
              <a:rPr lang="en-US" sz="2400" dirty="0">
                <a:latin typeface="Times New Roman"/>
                <a:cs typeface="Times New Roman"/>
              </a:rPr>
              <a:t> </a:t>
            </a:r>
            <a:r>
              <a:rPr lang="en-US" sz="2400" err="1">
                <a:latin typeface="Times New Roman"/>
                <a:cs typeface="Times New Roman"/>
              </a:rPr>
              <a:t>evrensel</a:t>
            </a:r>
            <a:r>
              <a:rPr lang="en-US" sz="2400" dirty="0">
                <a:latin typeface="Times New Roman"/>
                <a:cs typeface="Times New Roman"/>
              </a:rPr>
              <a:t> </a:t>
            </a:r>
            <a:r>
              <a:rPr lang="en-US" sz="2400" err="1">
                <a:latin typeface="Times New Roman"/>
                <a:cs typeface="Times New Roman"/>
              </a:rPr>
              <a:t>yeterliliklere</a:t>
            </a:r>
            <a:r>
              <a:rPr lang="en-US" sz="2400" dirty="0">
                <a:latin typeface="Times New Roman"/>
                <a:cs typeface="Times New Roman"/>
              </a:rPr>
              <a:t> </a:t>
            </a:r>
            <a:r>
              <a:rPr lang="en-US" sz="2400" err="1">
                <a:latin typeface="Times New Roman"/>
                <a:cs typeface="Times New Roman"/>
              </a:rPr>
              <a:t>ulaşmasına</a:t>
            </a:r>
            <a:r>
              <a:rPr lang="en-US" sz="2400" dirty="0">
                <a:latin typeface="Times New Roman"/>
                <a:cs typeface="Times New Roman"/>
              </a:rPr>
              <a:t> </a:t>
            </a:r>
            <a:r>
              <a:rPr lang="en-US" sz="2400" err="1">
                <a:latin typeface="Times New Roman"/>
                <a:cs typeface="Times New Roman"/>
              </a:rPr>
              <a:t>katkı</a:t>
            </a:r>
            <a:r>
              <a:rPr lang="en-US" sz="2400" dirty="0">
                <a:latin typeface="Times New Roman"/>
                <a:cs typeface="Times New Roman"/>
              </a:rPr>
              <a:t> </a:t>
            </a:r>
            <a:r>
              <a:rPr lang="en-US" sz="2400" err="1">
                <a:latin typeface="Times New Roman"/>
                <a:cs typeface="Times New Roman"/>
              </a:rPr>
              <a:t>sağlamak</a:t>
            </a:r>
            <a:r>
              <a:rPr lang="en-US" sz="2400" dirty="0">
                <a:latin typeface="Times New Roman"/>
                <a:cs typeface="Times New Roman"/>
              </a:rPr>
              <a:t> </a:t>
            </a:r>
            <a:r>
              <a:rPr lang="en-US" sz="2400" err="1">
                <a:latin typeface="Times New Roman"/>
                <a:cs typeface="Times New Roman"/>
              </a:rPr>
              <a:t>üzere</a:t>
            </a:r>
            <a:r>
              <a:rPr lang="en-US" sz="2400" dirty="0">
                <a:latin typeface="Times New Roman"/>
                <a:cs typeface="Times New Roman"/>
              </a:rPr>
              <a:t> </a:t>
            </a:r>
            <a:r>
              <a:rPr lang="en-US" sz="2400" err="1">
                <a:latin typeface="Times New Roman"/>
                <a:cs typeface="Times New Roman"/>
              </a:rPr>
              <a:t>yükseköğretim</a:t>
            </a:r>
            <a:r>
              <a:rPr lang="en-US" sz="2400" dirty="0">
                <a:latin typeface="Times New Roman"/>
                <a:cs typeface="Times New Roman"/>
              </a:rPr>
              <a:t> </a:t>
            </a:r>
            <a:r>
              <a:rPr lang="en-US" sz="2400" err="1">
                <a:latin typeface="Times New Roman"/>
                <a:cs typeface="Times New Roman"/>
              </a:rPr>
              <a:t>alanında</a:t>
            </a:r>
            <a:r>
              <a:rPr lang="en-US" sz="2400" dirty="0">
                <a:latin typeface="Times New Roman"/>
                <a:cs typeface="Times New Roman"/>
              </a:rPr>
              <a:t> </a:t>
            </a:r>
            <a:r>
              <a:rPr lang="en-US" sz="2400" err="1">
                <a:latin typeface="Times New Roman"/>
                <a:cs typeface="Times New Roman"/>
              </a:rPr>
              <a:t>kalite</a:t>
            </a:r>
            <a:r>
              <a:rPr lang="en-US" sz="2400" dirty="0">
                <a:latin typeface="Times New Roman"/>
                <a:cs typeface="Times New Roman"/>
              </a:rPr>
              <a:t> </a:t>
            </a:r>
            <a:r>
              <a:rPr lang="en-US" sz="2400" err="1">
                <a:latin typeface="Times New Roman"/>
                <a:cs typeface="Times New Roman"/>
              </a:rPr>
              <a:t>güvencesi</a:t>
            </a:r>
            <a:r>
              <a:rPr lang="en-US" sz="2400" dirty="0">
                <a:latin typeface="Times New Roman"/>
                <a:cs typeface="Times New Roman"/>
              </a:rPr>
              <a:t> </a:t>
            </a:r>
            <a:r>
              <a:rPr lang="en-US" sz="2400" err="1">
                <a:latin typeface="Times New Roman"/>
                <a:cs typeface="Times New Roman"/>
              </a:rPr>
              <a:t>sistemini</a:t>
            </a:r>
            <a:r>
              <a:rPr lang="en-US" sz="2400" dirty="0">
                <a:latin typeface="Times New Roman"/>
                <a:cs typeface="Times New Roman"/>
              </a:rPr>
              <a:t> </a:t>
            </a:r>
            <a:r>
              <a:rPr lang="en-US" sz="2400" err="1">
                <a:latin typeface="Times New Roman"/>
                <a:cs typeface="Times New Roman"/>
              </a:rPr>
              <a:t>güçlendirmektir</a:t>
            </a:r>
            <a:r>
              <a:rPr lang="en-US" sz="2400" dirty="0">
                <a:latin typeface="Times New Roman"/>
                <a:cs typeface="Times New Roman"/>
              </a:rPr>
              <a:t>. </a:t>
            </a:r>
          </a:p>
          <a:p>
            <a:pPr indent="-228600">
              <a:lnSpc>
                <a:spcPct val="90000"/>
              </a:lnSpc>
              <a:spcAft>
                <a:spcPts val="600"/>
              </a:spcAft>
              <a:buFont typeface="Arial" panose="020B0604020202020204" pitchFamily="34" charset="0"/>
              <a:buChar char="•"/>
            </a:pPr>
            <a:endParaRPr lang="en-US" sz="2400" dirty="0">
              <a:latin typeface="Times New Roman"/>
              <a:cs typeface="Times New Roman"/>
            </a:endParaRPr>
          </a:p>
          <a:p>
            <a:pPr indent="-228600">
              <a:lnSpc>
                <a:spcPct val="90000"/>
              </a:lnSpc>
              <a:spcAft>
                <a:spcPts val="600"/>
              </a:spcAft>
              <a:buFont typeface="Arial" panose="020B0604020202020204" pitchFamily="34" charset="0"/>
              <a:buChar char="•"/>
            </a:pPr>
            <a:r>
              <a:rPr lang="en-US" sz="2400" err="1">
                <a:latin typeface="Times New Roman"/>
                <a:cs typeface="Times New Roman"/>
              </a:rPr>
              <a:t>YÖKAK’ın</a:t>
            </a:r>
            <a:r>
              <a:rPr lang="en-US" sz="2400" dirty="0">
                <a:latin typeface="Times New Roman"/>
                <a:cs typeface="Times New Roman"/>
              </a:rPr>
              <a:t> </a:t>
            </a:r>
            <a:r>
              <a:rPr lang="en-US" sz="2400" err="1">
                <a:latin typeface="Times New Roman"/>
                <a:cs typeface="Times New Roman"/>
              </a:rPr>
              <a:t>vizyonu</a:t>
            </a:r>
            <a:r>
              <a:rPr lang="en-US" sz="2400" dirty="0">
                <a:latin typeface="Times New Roman"/>
                <a:cs typeface="Times New Roman"/>
              </a:rPr>
              <a:t> </a:t>
            </a:r>
            <a:r>
              <a:rPr lang="en-US" sz="2400" err="1">
                <a:latin typeface="Times New Roman"/>
                <a:cs typeface="Times New Roman"/>
              </a:rPr>
              <a:t>ise</a:t>
            </a:r>
            <a:r>
              <a:rPr lang="en-US" sz="2400" dirty="0">
                <a:latin typeface="Times New Roman"/>
                <a:cs typeface="Times New Roman"/>
              </a:rPr>
              <a:t> </a:t>
            </a:r>
            <a:r>
              <a:rPr lang="en-US" sz="2400" err="1">
                <a:latin typeface="Times New Roman"/>
                <a:cs typeface="Times New Roman"/>
              </a:rPr>
              <a:t>yükseköğretimde</a:t>
            </a:r>
            <a:r>
              <a:rPr lang="en-US" sz="2400" dirty="0">
                <a:latin typeface="Times New Roman"/>
                <a:cs typeface="Times New Roman"/>
              </a:rPr>
              <a:t> </a:t>
            </a:r>
            <a:r>
              <a:rPr lang="en-US" sz="2400" err="1">
                <a:latin typeface="Times New Roman"/>
                <a:cs typeface="Times New Roman"/>
              </a:rPr>
              <a:t>kalite</a:t>
            </a:r>
            <a:r>
              <a:rPr lang="en-US" sz="2400" dirty="0">
                <a:latin typeface="Times New Roman"/>
                <a:cs typeface="Times New Roman"/>
              </a:rPr>
              <a:t> </a:t>
            </a:r>
            <a:r>
              <a:rPr lang="en-US" sz="2400" err="1">
                <a:latin typeface="Times New Roman"/>
                <a:cs typeface="Times New Roman"/>
              </a:rPr>
              <a:t>güvencesi</a:t>
            </a:r>
            <a:r>
              <a:rPr lang="en-US" sz="2400" dirty="0">
                <a:latin typeface="Times New Roman"/>
                <a:cs typeface="Times New Roman"/>
              </a:rPr>
              <a:t> </a:t>
            </a:r>
            <a:r>
              <a:rPr lang="en-US" sz="2400" err="1">
                <a:latin typeface="Times New Roman"/>
                <a:cs typeface="Times New Roman"/>
              </a:rPr>
              <a:t>alanında</a:t>
            </a:r>
            <a:r>
              <a:rPr lang="en-US" sz="2400" dirty="0">
                <a:latin typeface="Times New Roman"/>
                <a:cs typeface="Times New Roman"/>
              </a:rPr>
              <a:t> </a:t>
            </a:r>
            <a:r>
              <a:rPr lang="en-US" sz="2400" err="1">
                <a:latin typeface="Times New Roman"/>
                <a:cs typeface="Times New Roman"/>
              </a:rPr>
              <a:t>etkin</a:t>
            </a:r>
            <a:r>
              <a:rPr lang="en-US" sz="2400" dirty="0">
                <a:latin typeface="Times New Roman"/>
                <a:cs typeface="Times New Roman"/>
              </a:rPr>
              <a:t> </a:t>
            </a:r>
            <a:r>
              <a:rPr lang="en-US" sz="2400" err="1">
                <a:latin typeface="Times New Roman"/>
                <a:cs typeface="Times New Roman"/>
              </a:rPr>
              <a:t>ve</a:t>
            </a:r>
            <a:r>
              <a:rPr lang="en-US" sz="2400" dirty="0">
                <a:latin typeface="Times New Roman"/>
                <a:cs typeface="Times New Roman"/>
              </a:rPr>
              <a:t> </a:t>
            </a:r>
            <a:r>
              <a:rPr lang="en-US" sz="2400" err="1">
                <a:latin typeface="Times New Roman"/>
                <a:cs typeface="Times New Roman"/>
              </a:rPr>
              <a:t>uluslararası</a:t>
            </a:r>
            <a:r>
              <a:rPr lang="en-US" sz="2400" dirty="0">
                <a:latin typeface="Times New Roman"/>
                <a:cs typeface="Times New Roman"/>
              </a:rPr>
              <a:t> </a:t>
            </a:r>
            <a:r>
              <a:rPr lang="en-US" sz="2400" err="1">
                <a:latin typeface="Times New Roman"/>
                <a:cs typeface="Times New Roman"/>
              </a:rPr>
              <a:t>düzeyde</a:t>
            </a:r>
            <a:r>
              <a:rPr lang="en-US" sz="2400" dirty="0">
                <a:latin typeface="Times New Roman"/>
                <a:cs typeface="Times New Roman"/>
              </a:rPr>
              <a:t> </a:t>
            </a:r>
            <a:r>
              <a:rPr lang="en-US" sz="2400" err="1">
                <a:latin typeface="Times New Roman"/>
                <a:cs typeface="Times New Roman"/>
              </a:rPr>
              <a:t>tanınan</a:t>
            </a:r>
            <a:r>
              <a:rPr lang="en-US" sz="2400" dirty="0">
                <a:latin typeface="Times New Roman"/>
                <a:cs typeface="Times New Roman"/>
              </a:rPr>
              <a:t> </a:t>
            </a:r>
            <a:r>
              <a:rPr lang="en-US" sz="2400" err="1">
                <a:latin typeface="Times New Roman"/>
                <a:cs typeface="Times New Roman"/>
              </a:rPr>
              <a:t>bir</a:t>
            </a:r>
            <a:r>
              <a:rPr lang="en-US" sz="2400" dirty="0">
                <a:latin typeface="Times New Roman"/>
                <a:cs typeface="Times New Roman"/>
              </a:rPr>
              <a:t> </a:t>
            </a:r>
            <a:r>
              <a:rPr lang="en-US" sz="2400" err="1">
                <a:latin typeface="Times New Roman"/>
                <a:cs typeface="Times New Roman"/>
              </a:rPr>
              <a:t>kurum</a:t>
            </a:r>
            <a:r>
              <a:rPr lang="en-US" sz="2400" dirty="0">
                <a:latin typeface="Times New Roman"/>
                <a:cs typeface="Times New Roman"/>
              </a:rPr>
              <a:t> </a:t>
            </a:r>
            <a:r>
              <a:rPr lang="en-US" sz="2400" err="1">
                <a:latin typeface="Times New Roman"/>
                <a:cs typeface="Times New Roman"/>
              </a:rPr>
              <a:t>olmaktır</a:t>
            </a:r>
            <a:r>
              <a:rPr lang="en-US" sz="2400" dirty="0">
                <a:latin typeface="Times New Roman"/>
                <a:cs typeface="Times New Roman"/>
              </a:rPr>
              <a:t>.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6">
            <a:extLst>
              <a:ext uri="{FF2B5EF4-FFF2-40B4-BE49-F238E27FC236}">
                <a16:creationId xmlns:a16="http://schemas.microsoft.com/office/drawing/2014/main" id="{9A60E218-800E-4AC3-C4E4-5A1F5E6A2302}"/>
              </a:ext>
            </a:extLst>
          </p:cNvPr>
          <p:cNvPicPr>
            <a:picLocks noChangeAspect="1"/>
          </p:cNvPicPr>
          <p:nvPr/>
        </p:nvPicPr>
        <p:blipFill>
          <a:blip r:embed="rId2"/>
          <a:stretch>
            <a:fillRect/>
          </a:stretch>
        </p:blipFill>
        <p:spPr>
          <a:xfrm>
            <a:off x="7075967" y="2074845"/>
            <a:ext cx="4170530" cy="2740203"/>
          </a:xfrm>
          <a:prstGeom prst="rect">
            <a:avLst/>
          </a:prstGeom>
        </p:spPr>
      </p:pic>
    </p:spTree>
    <p:extLst>
      <p:ext uri="{BB962C8B-B14F-4D97-AF65-F5344CB8AC3E}">
        <p14:creationId xmlns:p14="http://schemas.microsoft.com/office/powerpoint/2010/main" val="64645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9E62E631-EE61-A4CF-EC2A-8D84F54C7CBB}"/>
              </a:ext>
            </a:extLst>
          </p:cNvPr>
          <p:cNvSpPr txBox="1"/>
          <p:nvPr/>
        </p:nvSpPr>
        <p:spPr>
          <a:xfrm>
            <a:off x="288769" y="886219"/>
            <a:ext cx="6236074" cy="19475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ct val="0"/>
              </a:spcBef>
              <a:spcAft>
                <a:spcPts val="600"/>
              </a:spcAft>
            </a:pPr>
            <a:r>
              <a:rPr lang="en-US" sz="5000" dirty="0">
                <a:solidFill>
                  <a:srgbClr val="FF0000"/>
                </a:solidFill>
                <a:latin typeface="Times New Roman"/>
                <a:ea typeface="+mj-ea"/>
                <a:cs typeface="Times New Roman"/>
              </a:rPr>
              <a:t> </a:t>
            </a:r>
            <a:r>
              <a:rPr lang="en-US" sz="5000" err="1">
                <a:solidFill>
                  <a:srgbClr val="FF0000"/>
                </a:solidFill>
                <a:latin typeface="Times New Roman"/>
                <a:ea typeface="+mj-ea"/>
                <a:cs typeface="Times New Roman"/>
              </a:rPr>
              <a:t>Akreditasyon</a:t>
            </a:r>
            <a:r>
              <a:rPr lang="en-US" sz="5000" dirty="0">
                <a:solidFill>
                  <a:srgbClr val="FF0000"/>
                </a:solidFill>
                <a:latin typeface="Times New Roman"/>
                <a:ea typeface="+mj-ea"/>
                <a:cs typeface="Times New Roman"/>
              </a:rPr>
              <a:t> </a:t>
            </a:r>
          </a:p>
        </p:txBody>
      </p:sp>
      <p:pic>
        <p:nvPicPr>
          <p:cNvPr id="6" name="Resim 6" descr="metin içeren bir resim&#10;&#10;Açıklama otomatik olarak oluşturuldu">
            <a:extLst>
              <a:ext uri="{FF2B5EF4-FFF2-40B4-BE49-F238E27FC236}">
                <a16:creationId xmlns:a16="http://schemas.microsoft.com/office/drawing/2014/main" id="{9C969A3D-FD0E-B257-CC25-C426CE24B4A7}"/>
              </a:ext>
            </a:extLst>
          </p:cNvPr>
          <p:cNvPicPr>
            <a:picLocks noChangeAspect="1"/>
          </p:cNvPicPr>
          <p:nvPr/>
        </p:nvPicPr>
        <p:blipFill rotWithShape="1">
          <a:blip r:embed="rId2"/>
          <a:srcRect l="11556" r="6496"/>
          <a:stretch/>
        </p:blipFill>
        <p:spPr>
          <a:xfrm>
            <a:off x="1" y="2357529"/>
            <a:ext cx="7325442" cy="4500471"/>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5" name="Metin kutusu 4">
            <a:extLst>
              <a:ext uri="{FF2B5EF4-FFF2-40B4-BE49-F238E27FC236}">
                <a16:creationId xmlns:a16="http://schemas.microsoft.com/office/drawing/2014/main" id="{99A8A897-592F-5F4C-807D-04A4D65CEEDC}"/>
              </a:ext>
            </a:extLst>
          </p:cNvPr>
          <p:cNvSpPr txBox="1"/>
          <p:nvPr/>
        </p:nvSpPr>
        <p:spPr>
          <a:xfrm>
            <a:off x="7328966" y="1605087"/>
            <a:ext cx="4555782" cy="54450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500" err="1"/>
              <a:t>Yükseköğretim</a:t>
            </a:r>
            <a:r>
              <a:rPr lang="en-US" sz="2500" dirty="0"/>
              <a:t> </a:t>
            </a:r>
            <a:r>
              <a:rPr lang="en-US" sz="2500" err="1"/>
              <a:t>kurumlarının</a:t>
            </a:r>
            <a:r>
              <a:rPr lang="en-US" sz="2500" dirty="0"/>
              <a:t>; </a:t>
            </a:r>
            <a:r>
              <a:rPr lang="en-US" sz="2500" err="1"/>
              <a:t>eğitim</a:t>
            </a:r>
            <a:r>
              <a:rPr lang="en-US" sz="2500" dirty="0"/>
              <a:t> </a:t>
            </a:r>
            <a:r>
              <a:rPr lang="en-US" sz="2500" err="1"/>
              <a:t>ve</a:t>
            </a:r>
            <a:r>
              <a:rPr lang="en-US" sz="2500" dirty="0"/>
              <a:t> </a:t>
            </a:r>
            <a:r>
              <a:rPr lang="en-US" sz="2500" err="1"/>
              <a:t>öğretim</a:t>
            </a:r>
            <a:r>
              <a:rPr lang="en-US" sz="2500" dirty="0"/>
              <a:t>, </a:t>
            </a:r>
            <a:r>
              <a:rPr lang="en-US" sz="2500" err="1"/>
              <a:t>araştırma</a:t>
            </a:r>
            <a:r>
              <a:rPr lang="en-US" sz="2500" dirty="0"/>
              <a:t> </a:t>
            </a:r>
            <a:r>
              <a:rPr lang="en-US" sz="2500" err="1"/>
              <a:t>ve</a:t>
            </a:r>
            <a:r>
              <a:rPr lang="en-US" sz="2500" dirty="0"/>
              <a:t> </a:t>
            </a:r>
            <a:r>
              <a:rPr lang="en-US" sz="2500" err="1"/>
              <a:t>geliştirme</a:t>
            </a:r>
            <a:r>
              <a:rPr lang="en-US" sz="2500" dirty="0"/>
              <a:t>, </a:t>
            </a:r>
            <a:r>
              <a:rPr lang="en-US" sz="2500" err="1"/>
              <a:t>toplumsal</a:t>
            </a:r>
            <a:r>
              <a:rPr lang="en-US" sz="2500" dirty="0"/>
              <a:t> </a:t>
            </a:r>
            <a:r>
              <a:rPr lang="en-US" sz="2500" err="1"/>
              <a:t>katkı</a:t>
            </a:r>
            <a:r>
              <a:rPr lang="en-US" sz="2500" dirty="0"/>
              <a:t> </a:t>
            </a:r>
            <a:r>
              <a:rPr lang="en-US" sz="2500" err="1"/>
              <a:t>ve</a:t>
            </a:r>
            <a:r>
              <a:rPr lang="en-US" sz="2500" dirty="0"/>
              <a:t> </a:t>
            </a:r>
            <a:r>
              <a:rPr lang="en-US" sz="2500" err="1"/>
              <a:t>idari</a:t>
            </a:r>
            <a:r>
              <a:rPr lang="en-US" sz="2500" dirty="0"/>
              <a:t> </a:t>
            </a:r>
            <a:r>
              <a:rPr lang="en-US" sz="2500" err="1"/>
              <a:t>hizmet</a:t>
            </a:r>
            <a:r>
              <a:rPr lang="en-US" sz="2500" dirty="0"/>
              <a:t> </a:t>
            </a:r>
            <a:r>
              <a:rPr lang="en-US" sz="2500" err="1"/>
              <a:t>süreçlerindeki</a:t>
            </a:r>
            <a:r>
              <a:rPr lang="en-US" sz="2500" dirty="0"/>
              <a:t> </a:t>
            </a:r>
            <a:r>
              <a:rPr lang="en-US" sz="2500" err="1"/>
              <a:t>planlama</a:t>
            </a:r>
            <a:r>
              <a:rPr lang="en-US" sz="2500" dirty="0"/>
              <a:t>, </a:t>
            </a:r>
            <a:r>
              <a:rPr lang="en-US" sz="2500" err="1"/>
              <a:t>uygulama</a:t>
            </a:r>
            <a:r>
              <a:rPr lang="en-US" sz="2500" dirty="0"/>
              <a:t>, </a:t>
            </a:r>
            <a:r>
              <a:rPr lang="en-US" sz="2500" err="1"/>
              <a:t>izleme</a:t>
            </a:r>
            <a:r>
              <a:rPr lang="en-US" sz="2500" dirty="0"/>
              <a:t> </a:t>
            </a:r>
            <a:r>
              <a:rPr lang="en-US" sz="2500" err="1"/>
              <a:t>ve</a:t>
            </a:r>
            <a:r>
              <a:rPr lang="en-US" sz="2500" dirty="0"/>
              <a:t> </a:t>
            </a:r>
            <a:r>
              <a:rPr lang="en-US" sz="2500" err="1"/>
              <a:t>iyileştirme</a:t>
            </a:r>
            <a:r>
              <a:rPr lang="en-US" sz="2500" dirty="0"/>
              <a:t> </a:t>
            </a:r>
            <a:r>
              <a:rPr lang="en-US" sz="2500" err="1"/>
              <a:t>süreçlerinin</a:t>
            </a:r>
            <a:r>
              <a:rPr lang="en-US" sz="2500" dirty="0"/>
              <a:t> </a:t>
            </a:r>
            <a:r>
              <a:rPr lang="en-US" sz="2500" err="1"/>
              <a:t>nitel</a:t>
            </a:r>
            <a:r>
              <a:rPr lang="en-US" sz="2500" dirty="0"/>
              <a:t> </a:t>
            </a:r>
            <a:r>
              <a:rPr lang="en-US" sz="2500" err="1"/>
              <a:t>ve</a:t>
            </a:r>
            <a:r>
              <a:rPr lang="en-US" sz="2500" dirty="0"/>
              <a:t> </a:t>
            </a:r>
            <a:r>
              <a:rPr lang="en-US" sz="2500" err="1"/>
              <a:t>nicel</a:t>
            </a:r>
            <a:r>
              <a:rPr lang="en-US" sz="2500" dirty="0"/>
              <a:t> </a:t>
            </a:r>
            <a:r>
              <a:rPr lang="en-US" sz="2500" err="1"/>
              <a:t>olarak</a:t>
            </a:r>
            <a:r>
              <a:rPr lang="en-US" sz="2500" dirty="0"/>
              <a:t> </a:t>
            </a:r>
            <a:r>
              <a:rPr lang="en-US" sz="2500" err="1"/>
              <a:t>değerlendirildiği</a:t>
            </a:r>
            <a:r>
              <a:rPr lang="en-US" sz="2500" dirty="0"/>
              <a:t> </a:t>
            </a:r>
            <a:r>
              <a:rPr lang="en-US" sz="2500" err="1"/>
              <a:t>ve</a:t>
            </a:r>
            <a:r>
              <a:rPr lang="en-US" sz="2500" dirty="0"/>
              <a:t> </a:t>
            </a:r>
            <a:r>
              <a:rPr lang="en-US" sz="2500" err="1"/>
              <a:t>bunun</a:t>
            </a:r>
            <a:r>
              <a:rPr lang="en-US" sz="2500" dirty="0"/>
              <a:t> </a:t>
            </a:r>
            <a:r>
              <a:rPr lang="en-US" sz="2500" err="1"/>
              <a:t>neticesinde</a:t>
            </a:r>
            <a:r>
              <a:rPr lang="en-US" sz="2500" dirty="0"/>
              <a:t> </a:t>
            </a:r>
            <a:r>
              <a:rPr lang="en-US" sz="2500" err="1"/>
              <a:t>akreditasyona</a:t>
            </a:r>
            <a:r>
              <a:rPr lang="en-US" sz="2500" dirty="0"/>
              <a:t> </a:t>
            </a:r>
            <a:r>
              <a:rPr lang="en-US" sz="2500" err="1"/>
              <a:t>ilişkin</a:t>
            </a:r>
            <a:r>
              <a:rPr lang="en-US" sz="2500" dirty="0"/>
              <a:t> </a:t>
            </a:r>
            <a:r>
              <a:rPr lang="en-US" sz="2500" err="1"/>
              <a:t>kararın</a:t>
            </a:r>
            <a:r>
              <a:rPr lang="en-US" sz="2500" dirty="0"/>
              <a:t> </a:t>
            </a:r>
            <a:r>
              <a:rPr lang="en-US" sz="2500" err="1"/>
              <a:t>verildiği</a:t>
            </a:r>
            <a:r>
              <a:rPr lang="en-US" sz="2500" dirty="0"/>
              <a:t> </a:t>
            </a:r>
            <a:r>
              <a:rPr lang="en-US" sz="2500" err="1"/>
              <a:t>değerlendirme</a:t>
            </a:r>
            <a:r>
              <a:rPr lang="en-US" sz="2500" dirty="0"/>
              <a:t> </a:t>
            </a:r>
            <a:r>
              <a:rPr lang="en-US" sz="2500" err="1"/>
              <a:t>programıdır</a:t>
            </a:r>
            <a:r>
              <a:rPr lang="en-US" sz="2500" dirty="0"/>
              <a:t>. </a:t>
            </a:r>
            <a:endParaRPr lang="en-US" sz="2500" dirty="0">
              <a:cs typeface="Calibri"/>
            </a:endParaRPr>
          </a:p>
        </p:txBody>
      </p:sp>
    </p:spTree>
    <p:extLst>
      <p:ext uri="{BB962C8B-B14F-4D97-AF65-F5344CB8AC3E}">
        <p14:creationId xmlns:p14="http://schemas.microsoft.com/office/powerpoint/2010/main" val="347554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24B5429F-103E-3C8A-16A1-7D8E7000DA47}"/>
              </a:ext>
            </a:extLst>
          </p:cNvPr>
          <p:cNvSpPr txBox="1"/>
          <p:nvPr/>
        </p:nvSpPr>
        <p:spPr>
          <a:xfrm>
            <a:off x="773408" y="992094"/>
            <a:ext cx="4134497" cy="319772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4400" kern="1200">
                <a:solidFill>
                  <a:schemeClr val="tx1"/>
                </a:solidFill>
                <a:latin typeface="+mj-lt"/>
                <a:ea typeface="+mj-ea"/>
                <a:cs typeface="+mj-cs"/>
              </a:rPr>
              <a:t>SÜRECE NASIL KATILIRIM ?</a:t>
            </a:r>
          </a:p>
        </p:txBody>
      </p:sp>
      <p:pic>
        <p:nvPicPr>
          <p:cNvPr id="5" name="Resim 5" descr="metin, vektörel grafik içeren bir resim&#10;&#10;Açıklama otomatik olarak oluşturuldu">
            <a:extLst>
              <a:ext uri="{FF2B5EF4-FFF2-40B4-BE49-F238E27FC236}">
                <a16:creationId xmlns:a16="http://schemas.microsoft.com/office/drawing/2014/main" id="{9A15A7FB-E236-3EC1-E3BB-D53D792241AF}"/>
              </a:ext>
            </a:extLst>
          </p:cNvPr>
          <p:cNvPicPr>
            <a:picLocks noChangeAspect="1"/>
          </p:cNvPicPr>
          <p:nvPr/>
        </p:nvPicPr>
        <p:blipFill>
          <a:blip r:embed="rId2"/>
          <a:stretch>
            <a:fillRect/>
          </a:stretch>
        </p:blipFill>
        <p:spPr>
          <a:xfrm>
            <a:off x="5895751" y="992516"/>
            <a:ext cx="5708649" cy="4842993"/>
          </a:xfrm>
          <a:prstGeom prst="rect">
            <a:avLst/>
          </a:prstGeom>
        </p:spPr>
      </p:pic>
    </p:spTree>
    <p:extLst>
      <p:ext uri="{BB962C8B-B14F-4D97-AF65-F5344CB8AC3E}">
        <p14:creationId xmlns:p14="http://schemas.microsoft.com/office/powerpoint/2010/main" val="363835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8DE8264-BEF7-6917-D93B-926F4D496B40}"/>
              </a:ext>
            </a:extLst>
          </p:cNvPr>
          <p:cNvSpPr txBox="1"/>
          <p:nvPr/>
        </p:nvSpPr>
        <p:spPr>
          <a:xfrm>
            <a:off x="5543911" y="5587041"/>
            <a:ext cx="61218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https://instagram.com/kaliteelcisi?igshid=NTc4MTIwNjQ2YQ==</a:t>
            </a:r>
          </a:p>
          <a:p>
            <a:endParaRPr lang="en-US" dirty="0">
              <a:cs typeface="Calibri"/>
            </a:endParaRPr>
          </a:p>
        </p:txBody>
      </p:sp>
      <p:sp>
        <p:nvSpPr>
          <p:cNvPr id="5" name="Metin kutusu 4">
            <a:extLst>
              <a:ext uri="{FF2B5EF4-FFF2-40B4-BE49-F238E27FC236}">
                <a16:creationId xmlns:a16="http://schemas.microsoft.com/office/drawing/2014/main" id="{F410B83B-87EE-8D86-2F64-CE6619F12995}"/>
              </a:ext>
            </a:extLst>
          </p:cNvPr>
          <p:cNvSpPr txBox="1"/>
          <p:nvPr/>
        </p:nvSpPr>
        <p:spPr>
          <a:xfrm>
            <a:off x="7963653" y="5111676"/>
            <a:ext cx="3698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KALİTE ELÇİLERİ İNSTAGRAM HESABI</a:t>
            </a:r>
          </a:p>
        </p:txBody>
      </p:sp>
      <p:sp>
        <p:nvSpPr>
          <p:cNvPr id="6" name="Metin kutusu 5">
            <a:extLst>
              <a:ext uri="{FF2B5EF4-FFF2-40B4-BE49-F238E27FC236}">
                <a16:creationId xmlns:a16="http://schemas.microsoft.com/office/drawing/2014/main" id="{E52A786C-B034-906D-D262-9756304779A4}"/>
              </a:ext>
            </a:extLst>
          </p:cNvPr>
          <p:cNvSpPr txBox="1"/>
          <p:nvPr/>
        </p:nvSpPr>
        <p:spPr>
          <a:xfrm>
            <a:off x="5184476" y="4077419"/>
            <a:ext cx="6481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https://instagram.com/ykalitekurulu?igshid=NTc4MTIwNjQ2YQ==</a:t>
            </a:r>
          </a:p>
          <a:p>
            <a:endParaRPr lang="en-US" dirty="0">
              <a:cs typeface="Calibri"/>
            </a:endParaRPr>
          </a:p>
        </p:txBody>
      </p:sp>
      <p:sp>
        <p:nvSpPr>
          <p:cNvPr id="7" name="Metin kutusu 6">
            <a:extLst>
              <a:ext uri="{FF2B5EF4-FFF2-40B4-BE49-F238E27FC236}">
                <a16:creationId xmlns:a16="http://schemas.microsoft.com/office/drawing/2014/main" id="{F543DCBD-C6F0-78DF-8615-326CB06FDB87}"/>
              </a:ext>
            </a:extLst>
          </p:cNvPr>
          <p:cNvSpPr txBox="1"/>
          <p:nvPr/>
        </p:nvSpPr>
        <p:spPr>
          <a:xfrm>
            <a:off x="8037293" y="3537531"/>
            <a:ext cx="36241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YÖKAK RESMİ İNSTAGRAM HESABI</a:t>
            </a:r>
          </a:p>
        </p:txBody>
      </p:sp>
      <p:pic>
        <p:nvPicPr>
          <p:cNvPr id="8" name="Resim 8" descr="logo içeren bir resim&#10;&#10;Açıklama otomatik olarak oluşturuldu">
            <a:extLst>
              <a:ext uri="{FF2B5EF4-FFF2-40B4-BE49-F238E27FC236}">
                <a16:creationId xmlns:a16="http://schemas.microsoft.com/office/drawing/2014/main" id="{7CCA83B4-A48C-0D9F-5907-7692A52CD50A}"/>
              </a:ext>
            </a:extLst>
          </p:cNvPr>
          <p:cNvPicPr>
            <a:picLocks noChangeAspect="1"/>
          </p:cNvPicPr>
          <p:nvPr/>
        </p:nvPicPr>
        <p:blipFill>
          <a:blip r:embed="rId4"/>
          <a:stretch>
            <a:fillRect/>
          </a:stretch>
        </p:blipFill>
        <p:spPr>
          <a:xfrm>
            <a:off x="2107723" y="602590"/>
            <a:ext cx="7990933" cy="2058479"/>
          </a:xfrm>
          <a:prstGeom prst="rect">
            <a:avLst/>
          </a:prstGeom>
        </p:spPr>
      </p:pic>
      <p:pic>
        <p:nvPicPr>
          <p:cNvPr id="9" name="Resim 9" descr="logo içeren bir resim&#10;&#10;Açıklama otomatik olarak oluşturuldu">
            <a:extLst>
              <a:ext uri="{FF2B5EF4-FFF2-40B4-BE49-F238E27FC236}">
                <a16:creationId xmlns:a16="http://schemas.microsoft.com/office/drawing/2014/main" id="{5474B787-FD4C-1B61-6356-F52C7AC24253}"/>
              </a:ext>
            </a:extLst>
          </p:cNvPr>
          <p:cNvPicPr>
            <a:picLocks noChangeAspect="1"/>
          </p:cNvPicPr>
          <p:nvPr/>
        </p:nvPicPr>
        <p:blipFill>
          <a:blip r:embed="rId5"/>
          <a:stretch>
            <a:fillRect/>
          </a:stretch>
        </p:blipFill>
        <p:spPr>
          <a:xfrm>
            <a:off x="1446363" y="4990381"/>
            <a:ext cx="1348597" cy="1377351"/>
          </a:xfrm>
          <a:prstGeom prst="rect">
            <a:avLst/>
          </a:prstGeom>
        </p:spPr>
      </p:pic>
      <p:pic>
        <p:nvPicPr>
          <p:cNvPr id="10" name="Resim 10" descr="ok içeren bir resim&#10;&#10;Açıklama otomatik olarak oluşturuldu">
            <a:extLst>
              <a:ext uri="{FF2B5EF4-FFF2-40B4-BE49-F238E27FC236}">
                <a16:creationId xmlns:a16="http://schemas.microsoft.com/office/drawing/2014/main" id="{E4D1C654-85FA-F4B7-0F03-1C536304811A}"/>
              </a:ext>
            </a:extLst>
          </p:cNvPr>
          <p:cNvPicPr>
            <a:picLocks noChangeAspect="1"/>
          </p:cNvPicPr>
          <p:nvPr/>
        </p:nvPicPr>
        <p:blipFill>
          <a:blip r:embed="rId6"/>
          <a:stretch>
            <a:fillRect/>
          </a:stretch>
        </p:blipFill>
        <p:spPr>
          <a:xfrm>
            <a:off x="3300772" y="4498316"/>
            <a:ext cx="1521664" cy="981255"/>
          </a:xfrm>
          <a:prstGeom prst="rect">
            <a:avLst/>
          </a:prstGeom>
        </p:spPr>
      </p:pic>
    </p:spTree>
    <p:extLst>
      <p:ext uri="{BB962C8B-B14F-4D97-AF65-F5344CB8AC3E}">
        <p14:creationId xmlns:p14="http://schemas.microsoft.com/office/powerpoint/2010/main" val="381370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5">
            <a:extLst>
              <a:ext uri="{FF2B5EF4-FFF2-40B4-BE49-F238E27FC236}">
                <a16:creationId xmlns:a16="http://schemas.microsoft.com/office/drawing/2014/main" id="{532B11F7-5357-F975-2DF3-16539F4F1B18}"/>
              </a:ext>
            </a:extLst>
          </p:cNvPr>
          <p:cNvPicPr>
            <a:picLocks noChangeAspect="1"/>
          </p:cNvPicPr>
          <p:nvPr/>
        </p:nvPicPr>
        <p:blipFill rotWithShape="1">
          <a:blip r:embed="rId2"/>
          <a:srcRect r="5719" b="-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63735CE3-2BAA-0B1E-8FD4-E64815FD2BD1}"/>
              </a:ext>
            </a:extLst>
          </p:cNvPr>
          <p:cNvSpPr txBox="1"/>
          <p:nvPr/>
        </p:nvSpPr>
        <p:spPr>
          <a:xfrm>
            <a:off x="4596784" y="5022154"/>
            <a:ext cx="7328946" cy="1370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hlinkClick r:id="rId3"/>
              </a:rPr>
              <a:t>https://api.yokak.gov.tr/Storage/AnnouncementFiles/01-07-2022/333/kelkitabi.pdf</a:t>
            </a:r>
          </a:p>
          <a:p>
            <a:pPr indent="-228600">
              <a:lnSpc>
                <a:spcPct val="90000"/>
              </a:lnSpc>
              <a:spcAft>
                <a:spcPts val="600"/>
              </a:spcAft>
              <a:buFont typeface="Arial" panose="020B0604020202020204" pitchFamily="34" charset="0"/>
              <a:buChar char="•"/>
            </a:pPr>
            <a:endParaRPr lang="en-US" sz="2200"/>
          </a:p>
        </p:txBody>
      </p:sp>
      <p:sp>
        <p:nvSpPr>
          <p:cNvPr id="7" name="Metin kutusu 6">
            <a:extLst>
              <a:ext uri="{FF2B5EF4-FFF2-40B4-BE49-F238E27FC236}">
                <a16:creationId xmlns:a16="http://schemas.microsoft.com/office/drawing/2014/main" id="{6DB91AC1-7137-DBE4-039F-D560DC6C3FB2}"/>
              </a:ext>
            </a:extLst>
          </p:cNvPr>
          <p:cNvSpPr txBox="1"/>
          <p:nvPr/>
        </p:nvSpPr>
        <p:spPr>
          <a:xfrm>
            <a:off x="986777" y="5164628"/>
            <a:ext cx="25090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tr-TR" dirty="0">
              <a:cs typeface="Calibri"/>
            </a:endParaRPr>
          </a:p>
          <a:p>
            <a:pPr algn="ctr"/>
            <a:r>
              <a:rPr lang="tr-TR" dirty="0">
                <a:cs typeface="Calibri"/>
              </a:rPr>
              <a:t>KALİTE ELÇİSİ EL KİTABI</a:t>
            </a:r>
          </a:p>
        </p:txBody>
      </p:sp>
    </p:spTree>
    <p:extLst>
      <p:ext uri="{BB962C8B-B14F-4D97-AF65-F5344CB8AC3E}">
        <p14:creationId xmlns:p14="http://schemas.microsoft.com/office/powerpoint/2010/main" val="19068614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nu1" id="{8726E870-6B55-4993-B173-C1955522032C}" vid="{39669771-7DC0-4038-AD34-67DC5E4A088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15</Slides>
  <Notes>0</Notes>
  <HiddenSlides>0</HiddenSlides>
  <MMClips>0</MMClips>
  <ScaleCrop>false</ScaleCrop>
  <HeadingPairs>
    <vt:vector size="4" baseType="variant">
      <vt:variant>
        <vt:lpstr>Tema</vt:lpstr>
      </vt:variant>
      <vt:variant>
        <vt:i4>2</vt:i4>
      </vt:variant>
      <vt:variant>
        <vt:lpstr>Slayt Başlıkları</vt:lpstr>
      </vt:variant>
      <vt:variant>
        <vt:i4>15</vt:i4>
      </vt:variant>
    </vt:vector>
  </HeadingPairs>
  <TitlesOfParts>
    <vt:vector size="17" baseType="lpstr">
      <vt:lpstr>Ofis Teması</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479</cp:revision>
  <dcterms:created xsi:type="dcterms:W3CDTF">2023-05-21T18:12:48Z</dcterms:created>
  <dcterms:modified xsi:type="dcterms:W3CDTF">2023-05-22T16:05:03Z</dcterms:modified>
</cp:coreProperties>
</file>