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583" r:id="rId3"/>
    <p:sldId id="597" r:id="rId4"/>
    <p:sldId id="584" r:id="rId5"/>
    <p:sldId id="589" r:id="rId6"/>
    <p:sldId id="596" r:id="rId7"/>
    <p:sldId id="599" r:id="rId8"/>
    <p:sldId id="600" r:id="rId9"/>
    <p:sldId id="601" r:id="rId10"/>
    <p:sldId id="551" r:id="rId11"/>
    <p:sldId id="586" r:id="rId12"/>
    <p:sldId id="556" r:id="rId13"/>
    <p:sldId id="557" r:id="rId14"/>
    <p:sldId id="558" r:id="rId15"/>
    <p:sldId id="580" r:id="rId16"/>
    <p:sldId id="581" r:id="rId17"/>
    <p:sldId id="582" r:id="rId18"/>
    <p:sldId id="605" r:id="rId19"/>
    <p:sldId id="603" r:id="rId20"/>
    <p:sldId id="602" r:id="rId21"/>
    <p:sldId id="607" r:id="rId22"/>
    <p:sldId id="604" r:id="rId23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02" autoAdjust="0"/>
    <p:restoredTop sz="94925" autoAdjust="0"/>
  </p:normalViewPr>
  <p:slideViewPr>
    <p:cSldViewPr>
      <p:cViewPr varScale="1">
        <p:scale>
          <a:sx n="116" d="100"/>
          <a:sy n="116" d="100"/>
        </p:scale>
        <p:origin x="17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279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7DC431-44C6-FB46-A3EC-A4FCD240CC8B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BBF5DF90-052F-134D-94A2-9A773D389B50}">
      <dgm:prSet/>
      <dgm:spPr/>
      <dgm:t>
        <a:bodyPr/>
        <a:lstStyle/>
        <a:p>
          <a:pPr algn="ctr"/>
          <a:r>
            <a:rPr lang="tr-TR" dirty="0"/>
            <a:t>OMÜ DESTEKLİ BURS, ARAŞTIRMA VE ÇALIŞMALAR</a:t>
          </a:r>
        </a:p>
      </dgm:t>
    </dgm:pt>
    <dgm:pt modelId="{8ACFD4D5-D928-AC48-8442-1331E9985B2E}" type="parTrans" cxnId="{BE4EB947-EC93-5348-AA55-461A7028761E}">
      <dgm:prSet/>
      <dgm:spPr/>
      <dgm:t>
        <a:bodyPr/>
        <a:lstStyle/>
        <a:p>
          <a:endParaRPr lang="tr-TR"/>
        </a:p>
      </dgm:t>
    </dgm:pt>
    <dgm:pt modelId="{7C9CCDE8-37A7-A643-BBB1-522E93E76276}" type="sibTrans" cxnId="{BE4EB947-EC93-5348-AA55-461A7028761E}">
      <dgm:prSet/>
      <dgm:spPr/>
      <dgm:t>
        <a:bodyPr/>
        <a:lstStyle/>
        <a:p>
          <a:endParaRPr lang="tr-TR"/>
        </a:p>
      </dgm:t>
    </dgm:pt>
    <dgm:pt modelId="{141FFD53-A402-F347-9FA6-9102F6CB256B}" type="pres">
      <dgm:prSet presAssocID="{CF7DC431-44C6-FB46-A3EC-A4FCD240CC8B}" presName="linear" presStyleCnt="0">
        <dgm:presLayoutVars>
          <dgm:animLvl val="lvl"/>
          <dgm:resizeHandles val="exact"/>
        </dgm:presLayoutVars>
      </dgm:prSet>
      <dgm:spPr/>
    </dgm:pt>
    <dgm:pt modelId="{7B246D8C-C977-694D-82D0-05D865C2BCB0}" type="pres">
      <dgm:prSet presAssocID="{BBF5DF90-052F-134D-94A2-9A773D389B50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CD3A43A-B8B8-CC40-BB8D-45E782C5E78A}" type="presOf" srcId="{CF7DC431-44C6-FB46-A3EC-A4FCD240CC8B}" destId="{141FFD53-A402-F347-9FA6-9102F6CB256B}" srcOrd="0" destOrd="0" presId="urn:microsoft.com/office/officeart/2005/8/layout/vList2"/>
    <dgm:cxn modelId="{BE4EB947-EC93-5348-AA55-461A7028761E}" srcId="{CF7DC431-44C6-FB46-A3EC-A4FCD240CC8B}" destId="{BBF5DF90-052F-134D-94A2-9A773D389B50}" srcOrd="0" destOrd="0" parTransId="{8ACFD4D5-D928-AC48-8442-1331E9985B2E}" sibTransId="{7C9CCDE8-37A7-A643-BBB1-522E93E76276}"/>
    <dgm:cxn modelId="{C5DDCEDD-4E03-6D4C-8A60-BD9D51631ECE}" type="presOf" srcId="{BBF5DF90-052F-134D-94A2-9A773D389B50}" destId="{7B246D8C-C977-694D-82D0-05D865C2BCB0}" srcOrd="0" destOrd="0" presId="urn:microsoft.com/office/officeart/2005/8/layout/vList2"/>
    <dgm:cxn modelId="{A800038A-CE45-5F4D-943E-959D69D5E8CD}" type="presParOf" srcId="{141FFD53-A402-F347-9FA6-9102F6CB256B}" destId="{7B246D8C-C977-694D-82D0-05D865C2BC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7DC431-44C6-FB46-A3EC-A4FCD240CC8B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BBF5DF90-052F-134D-94A2-9A773D389B50}">
      <dgm:prSet/>
      <dgm:spPr/>
      <dgm:t>
        <a:bodyPr/>
        <a:lstStyle/>
        <a:p>
          <a:pPr algn="ctr"/>
          <a:r>
            <a:rPr lang="tr-TR" dirty="0"/>
            <a:t>KURUM DIŞI BURS/KREDİ VE PROJE İMKANLARI</a:t>
          </a:r>
        </a:p>
      </dgm:t>
    </dgm:pt>
    <dgm:pt modelId="{8ACFD4D5-D928-AC48-8442-1331E9985B2E}" type="parTrans" cxnId="{BE4EB947-EC93-5348-AA55-461A7028761E}">
      <dgm:prSet/>
      <dgm:spPr/>
      <dgm:t>
        <a:bodyPr/>
        <a:lstStyle/>
        <a:p>
          <a:endParaRPr lang="tr-TR"/>
        </a:p>
      </dgm:t>
    </dgm:pt>
    <dgm:pt modelId="{7C9CCDE8-37A7-A643-BBB1-522E93E76276}" type="sibTrans" cxnId="{BE4EB947-EC93-5348-AA55-461A7028761E}">
      <dgm:prSet/>
      <dgm:spPr/>
      <dgm:t>
        <a:bodyPr/>
        <a:lstStyle/>
        <a:p>
          <a:endParaRPr lang="tr-TR"/>
        </a:p>
      </dgm:t>
    </dgm:pt>
    <dgm:pt modelId="{141FFD53-A402-F347-9FA6-9102F6CB256B}" type="pres">
      <dgm:prSet presAssocID="{CF7DC431-44C6-FB46-A3EC-A4FCD240CC8B}" presName="linear" presStyleCnt="0">
        <dgm:presLayoutVars>
          <dgm:animLvl val="lvl"/>
          <dgm:resizeHandles val="exact"/>
        </dgm:presLayoutVars>
      </dgm:prSet>
      <dgm:spPr/>
    </dgm:pt>
    <dgm:pt modelId="{7B246D8C-C977-694D-82D0-05D865C2BCB0}" type="pres">
      <dgm:prSet presAssocID="{BBF5DF90-052F-134D-94A2-9A773D389B50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CD3A43A-B8B8-CC40-BB8D-45E782C5E78A}" type="presOf" srcId="{CF7DC431-44C6-FB46-A3EC-A4FCD240CC8B}" destId="{141FFD53-A402-F347-9FA6-9102F6CB256B}" srcOrd="0" destOrd="0" presId="urn:microsoft.com/office/officeart/2005/8/layout/vList2"/>
    <dgm:cxn modelId="{BE4EB947-EC93-5348-AA55-461A7028761E}" srcId="{CF7DC431-44C6-FB46-A3EC-A4FCD240CC8B}" destId="{BBF5DF90-052F-134D-94A2-9A773D389B50}" srcOrd="0" destOrd="0" parTransId="{8ACFD4D5-D928-AC48-8442-1331E9985B2E}" sibTransId="{7C9CCDE8-37A7-A643-BBB1-522E93E76276}"/>
    <dgm:cxn modelId="{C5DDCEDD-4E03-6D4C-8A60-BD9D51631ECE}" type="presOf" srcId="{BBF5DF90-052F-134D-94A2-9A773D389B50}" destId="{7B246D8C-C977-694D-82D0-05D865C2BCB0}" srcOrd="0" destOrd="0" presId="urn:microsoft.com/office/officeart/2005/8/layout/vList2"/>
    <dgm:cxn modelId="{A800038A-CE45-5F4D-943E-959D69D5E8CD}" type="presParOf" srcId="{141FFD53-A402-F347-9FA6-9102F6CB256B}" destId="{7B246D8C-C977-694D-82D0-05D865C2BC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246D8C-C977-694D-82D0-05D865C2BCB0}">
      <dsp:nvSpPr>
        <dsp:cNvPr id="0" name=""/>
        <dsp:cNvSpPr/>
      </dsp:nvSpPr>
      <dsp:spPr>
        <a:xfrm>
          <a:off x="0" y="11654"/>
          <a:ext cx="8229600" cy="11196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900" kern="1200" dirty="0"/>
            <a:t>OMÜ DESTEKLİ BURS, ARAŞTIRMA VE ÇALIŞMALAR</a:t>
          </a:r>
        </a:p>
      </dsp:txBody>
      <dsp:txXfrm>
        <a:off x="54659" y="66313"/>
        <a:ext cx="8120282" cy="10103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246D8C-C977-694D-82D0-05D865C2BCB0}">
      <dsp:nvSpPr>
        <dsp:cNvPr id="0" name=""/>
        <dsp:cNvSpPr/>
      </dsp:nvSpPr>
      <dsp:spPr>
        <a:xfrm>
          <a:off x="0" y="11654"/>
          <a:ext cx="8229600" cy="11196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900" kern="1200" dirty="0"/>
            <a:t>KURUM DIŞI BURS/KREDİ VE PROJE İMKANLARI</a:t>
          </a:r>
        </a:p>
      </dsp:txBody>
      <dsp:txXfrm>
        <a:off x="54659" y="66313"/>
        <a:ext cx="8120282" cy="10103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4D3E8776-AB09-4EDC-BA1D-EF4E5378F2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EC0ED28E-E00B-48F0-8DCE-0A0CDD4EA5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1730A-0A11-42E7-8CE9-6123E48B2DB5}" type="datetimeFigureOut">
              <a:rPr lang="tr-TR" smtClean="0"/>
              <a:t>23.05.2023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C7EB4F14-AF67-4617-94A3-B44E02F469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1031D0F-BB1A-45A1-BB38-B8B30A1B3E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6F970-FFD7-4C47-8F4E-4A357BFA8F9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7573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EE7B8-CF6E-F245-A67A-40FB5324506D}" type="datetimeFigureOut">
              <a:rPr lang="tr-TR" smtClean="0"/>
              <a:t>23.05.2023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0F3BF-69A4-C14F-8391-9EE819AB4F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6856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sunu">
            <a:extLst>
              <a:ext uri="{FF2B5EF4-FFF2-40B4-BE49-F238E27FC236}">
                <a16:creationId xmlns:a16="http://schemas.microsoft.com/office/drawing/2014/main" id="{7487D298-1B85-4809-8876-81D3304E2A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8038"/>
            <a:ext cx="9144000" cy="9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BC37AB5C-7F07-47D8-A788-722AAEF2B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335F604-7929-4CDE-8A84-087B8DAF0D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D46F884-D715-4ED2-875E-08FBCF8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4BE28AE-7438-4147-A44D-FD6BBB5A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F8D3C9B-FEDD-4309-A91C-9CA1AC68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A2947-FA5D-453E-83C0-691EA497C3A3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530986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sunu">
            <a:extLst>
              <a:ext uri="{FF2B5EF4-FFF2-40B4-BE49-F238E27FC236}">
                <a16:creationId xmlns:a16="http://schemas.microsoft.com/office/drawing/2014/main" id="{88F26E1D-B5D5-467D-A732-7F9CA8F46E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8038"/>
            <a:ext cx="9144000" cy="9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2D9801B3-D8C9-443D-AFA1-C8E352C69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212BA58-6D5E-45A1-8BB2-B58B76433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D7FAAEB-FF59-4AF9-B9AB-AEEDBF0F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A03263D-EBFC-4F3E-85B8-443336C1A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5D55F20-03AF-4AD6-857E-596F2A93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7DD90-68E9-4A4B-ABDD-0E8BBEF178D2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872628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sunu">
            <a:extLst>
              <a:ext uri="{FF2B5EF4-FFF2-40B4-BE49-F238E27FC236}">
                <a16:creationId xmlns:a16="http://schemas.microsoft.com/office/drawing/2014/main" id="{5C8FEA4F-139E-4BFA-9857-260A0F744E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8038"/>
            <a:ext cx="9144000" cy="9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ey Başlık 1">
            <a:extLst>
              <a:ext uri="{FF2B5EF4-FFF2-40B4-BE49-F238E27FC236}">
                <a16:creationId xmlns:a16="http://schemas.microsoft.com/office/drawing/2014/main" id="{F60D4DFA-8B07-484B-89F1-D97C917C1B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407E197-D18E-4AAA-98CB-38D89A2A0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0C9DE15-502A-4510-8FD4-702426956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F428F35-1D3B-46A8-B02C-CB5D1125A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DCC5110-F755-4AD6-805D-EAA8F7CED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CA82F0-B3AF-4CB7-97F8-ACD6140A6373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247843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sunu">
            <a:extLst>
              <a:ext uri="{FF2B5EF4-FFF2-40B4-BE49-F238E27FC236}">
                <a16:creationId xmlns:a16="http://schemas.microsoft.com/office/drawing/2014/main" id="{9B78E955-A148-4354-AE04-7503133F73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8038"/>
            <a:ext cx="9144000" cy="9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42D4F82A-8FE9-41CF-A790-97BBBD58F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6F19FC7-2638-4BB7-A0CC-8A82FB887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A90686B-8279-46FB-B41F-E98E2231D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FDBFD0C-237B-4504-989F-BF2E7774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8678693-2296-4922-804D-9180843C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DAFA7B-F565-4E90-89BF-5854C230462A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92996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sunu">
            <a:extLst>
              <a:ext uri="{FF2B5EF4-FFF2-40B4-BE49-F238E27FC236}">
                <a16:creationId xmlns:a16="http://schemas.microsoft.com/office/drawing/2014/main" id="{44F11540-A512-4E5B-A3F1-95331763FF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8038"/>
            <a:ext cx="9144000" cy="9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747B5DBF-EBBA-480D-A9DC-A7E102148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C006CE3-0AD1-413F-909C-F58E44CAE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EB13188-DE1D-4E11-8057-0402AED49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74A2D2F-79BB-400E-AA0F-B8760CBC7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69E4D60-8FE9-4979-A580-405515C0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72CB6F-A420-4BBF-ACAC-AB0D809A336D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835200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sunu">
            <a:extLst>
              <a:ext uri="{FF2B5EF4-FFF2-40B4-BE49-F238E27FC236}">
                <a16:creationId xmlns:a16="http://schemas.microsoft.com/office/drawing/2014/main" id="{CCAFC7C3-4533-4FB6-8C78-99A4DB9E3D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8038"/>
            <a:ext cx="9144000" cy="9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30FE0336-BADE-47BD-BE6A-990E6F66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F923556-F8E4-4F08-A1F2-94F024C0FC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A3FB7E4D-A16F-488A-B333-8301C7239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9A7BDA5-F376-4683-8C4B-CD8AFEAE3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5C91FAC-9B81-4CA7-A8E8-8F116CFF9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C3AE39E-7FA5-490C-9137-88B17FB4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D0633C-18C6-44E5-9903-E97B7A49D340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604363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unu">
            <a:extLst>
              <a:ext uri="{FF2B5EF4-FFF2-40B4-BE49-F238E27FC236}">
                <a16:creationId xmlns:a16="http://schemas.microsoft.com/office/drawing/2014/main" id="{050BA558-371F-47B7-8FA6-502B03CDF3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8038"/>
            <a:ext cx="9144000" cy="9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75389893-28F9-455C-A1FC-27E27109A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0662EFB-E91A-4B3A-B747-69A34EF5D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7A13075-96FD-4858-A466-15ABF6436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60984A82-D9D3-4F89-9465-A05B70E7D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087132E1-2F48-4174-8193-87E5C0AE1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258A4AAA-F04A-482D-8287-F06E79205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05471C06-8301-417F-A2AF-1B2E754EB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1B2A6F5A-071A-404C-BF92-792C69106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AF721-B687-4810-AD40-7C70B07FDF3E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791654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1FB983A-9774-46FC-AB7D-63F42A520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6674E93-5FA3-45AB-A711-AED667B25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DE1F7518-33CD-4404-9F63-A885FF394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E3031B0-4789-45E8-A840-3AACBB041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CE01B-BC79-4EBF-AABB-9049824FFFEA}" type="slidenum">
              <a:rPr lang="tr-TR" altLang="tr-TR"/>
              <a:pPr/>
              <a:t>‹#›</a:t>
            </a:fld>
            <a:endParaRPr lang="tr-TR" altLang="tr-TR"/>
          </a:p>
        </p:txBody>
      </p:sp>
      <p:pic>
        <p:nvPicPr>
          <p:cNvPr id="6" name="Picture 4" descr="sunu">
            <a:extLst>
              <a:ext uri="{FF2B5EF4-FFF2-40B4-BE49-F238E27FC236}">
                <a16:creationId xmlns:a16="http://schemas.microsoft.com/office/drawing/2014/main" id="{B104AD21-30E9-4A01-8166-A5EE38AE71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8038"/>
            <a:ext cx="9144000" cy="9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628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u">
            <a:extLst>
              <a:ext uri="{FF2B5EF4-FFF2-40B4-BE49-F238E27FC236}">
                <a16:creationId xmlns:a16="http://schemas.microsoft.com/office/drawing/2014/main" id="{60EF2FE9-5B91-4E83-A174-050677E2DB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8038"/>
            <a:ext cx="9144000" cy="9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2D1FFAF3-7EFB-4987-8493-187087346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9531664F-7100-4381-A309-4920AAE8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B0EDF4D-A215-4F4C-B721-92D3357A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DB2017-C5EA-4040-AFCE-66D928E4D27A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863794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sunu">
            <a:extLst>
              <a:ext uri="{FF2B5EF4-FFF2-40B4-BE49-F238E27FC236}">
                <a16:creationId xmlns:a16="http://schemas.microsoft.com/office/drawing/2014/main" id="{2F46E11D-82FC-4A81-B285-A43A184953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8038"/>
            <a:ext cx="9144000" cy="9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B2E54319-3A17-43C6-A602-9A1DD41A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DF23EF2-C3E3-40B2-8607-968EF51F2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D9C3D52-DC02-4970-9D95-AF91DC6A9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6155F93-8516-4423-BB06-FE58C6BC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07077AC-5583-4387-953F-4136A5B05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B5A4FE1-63E2-43CA-8B3E-66C7A4D5F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5059F-8913-415E-B6EE-8A0C42125F00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817841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sunu">
            <a:extLst>
              <a:ext uri="{FF2B5EF4-FFF2-40B4-BE49-F238E27FC236}">
                <a16:creationId xmlns:a16="http://schemas.microsoft.com/office/drawing/2014/main" id="{DA90758A-5C1B-417F-A445-9333CC1F7B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8038"/>
            <a:ext cx="9144000" cy="9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B62BB14D-A81B-4BF0-9E5C-85B48DB34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F9C027C4-3CCB-41BC-A1B0-C948BA7A7E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EC9412D-38CF-44CA-AB58-109946B99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0EED56E-5A68-4365-8B88-F5C974F7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366051D-8C40-41E1-9FAC-3333DEA17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F462AE5-A6F0-4C34-907D-1D343CF2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D47004-EDAA-4BCF-9DE3-C7477122C224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342051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472F3F7-B9CC-4C99-93C4-E01C35479B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başlık stili için tıklatın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73EF15F-EC6B-4E6E-BC68-97CFA2DF0C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metin stillerini düzenlemek için tıklatın</a:t>
            </a:r>
          </a:p>
          <a:p>
            <a:pPr lvl="1"/>
            <a:r>
              <a:rPr lang="tr-TR" altLang="tr-TR"/>
              <a:t>İkinci düzey</a:t>
            </a:r>
          </a:p>
          <a:p>
            <a:pPr lvl="2"/>
            <a:r>
              <a:rPr lang="tr-TR" altLang="tr-TR"/>
              <a:t>Üçüncü düzey</a:t>
            </a:r>
          </a:p>
          <a:p>
            <a:pPr lvl="3"/>
            <a:r>
              <a:rPr lang="tr-TR" altLang="tr-TR"/>
              <a:t>Dördüncü düzey</a:t>
            </a:r>
          </a:p>
          <a:p>
            <a:pPr lvl="4"/>
            <a:r>
              <a:rPr lang="tr-TR" altLang="tr-TR"/>
              <a:t>Beşinci düzey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D7AB4DE-139B-43F0-B6A7-166B526EC03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tr-TR" altLang="tr-T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1205DE4-E68B-4831-96FC-7B4627FF13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tr-TR" altLang="tr-T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DB0B5E3-58EB-493C-B893-C9EDC94552F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C2AD343-42BE-4C0D-8C43-9BE1CB1E29F7}" type="slidenum">
              <a:rPr lang="tr-TR" altLang="tr-TR"/>
              <a:pPr/>
              <a:t>‹#›</a:t>
            </a:fld>
            <a:endParaRPr lang="tr-TR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kygm.gsb.gov.tr/Sayfalar/2441/2390/GenelBilgiler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turkiye.gov.tr/kyk-krediburs-basvurusu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s://www.omu.edu.tr/tr/duyurular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kariyer.omu.edu.tr/en/egitim-burs/burs-duyurulari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aday.omu.edu.tr/burslar.php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ks.omu.edu.tr/kurumsal/birimler/sosyal-hizmetler-birimi/burslar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ortal.omu.edu.tr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sks.omu.edu.tr/kismi-zamanli-ogrenci-sik-sorulan-sorular-ve-cevaplar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sunu kapak">
            <a:extLst>
              <a:ext uri="{FF2B5EF4-FFF2-40B4-BE49-F238E27FC236}">
                <a16:creationId xmlns:a16="http://schemas.microsoft.com/office/drawing/2014/main" id="{95F6E267-728F-4FB0-8651-BFFD2B0EC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12"/>
            <a:ext cx="9144000" cy="685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4" name="Rectangle 8">
            <a:extLst>
              <a:ext uri="{FF2B5EF4-FFF2-40B4-BE49-F238E27FC236}">
                <a16:creationId xmlns:a16="http://schemas.microsoft.com/office/drawing/2014/main" id="{F38C432D-5372-448E-9829-E0F45631D43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703285" y="548680"/>
            <a:ext cx="6096000" cy="53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altLang="tr-TR" sz="4000" b="1" dirty="0">
                <a:latin typeface="Arial" panose="020B0604020202020204" pitchFamily="34" charset="0"/>
                <a:cs typeface="Arial" panose="020B0604020202020204" pitchFamily="34" charset="0"/>
              </a:rPr>
              <a:t>ONDOKUZ MAYIS ÜNİVERSİTESİ</a:t>
            </a:r>
          </a:p>
          <a:p>
            <a:pPr>
              <a:lnSpc>
                <a:spcPct val="90000"/>
              </a:lnSpc>
            </a:pPr>
            <a:endParaRPr lang="tr-TR" altLang="tr-TR" sz="4400" b="1" dirty="0"/>
          </a:p>
          <a:p>
            <a:pPr>
              <a:lnSpc>
                <a:spcPct val="90000"/>
              </a:lnSpc>
            </a:pPr>
            <a:r>
              <a:rPr lang="tr-TR" altLang="tr-TR" sz="3200" b="1" dirty="0"/>
              <a:t> ÖĞRENCİ KALİTE KOMİSYONU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FA81E1F3-CB27-487C-8780-092A73586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84" y="4221088"/>
            <a:ext cx="253211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tr-TR" altLang="tr-TR" sz="1800" b="1" i="1" dirty="0"/>
              <a:t>DANIŞMANLAR</a:t>
            </a:r>
            <a:endParaRPr lang="tr-TR" altLang="tr-TR" b="1" i="1" dirty="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2B89DD1B-66F7-4797-94FB-C51343EB1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666765"/>
            <a:ext cx="309634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tr-TR" altLang="tr-TR" sz="1600" b="1" i="1" dirty="0">
                <a:solidFill>
                  <a:schemeClr val="bg1">
                    <a:lumMod val="50000"/>
                  </a:schemeClr>
                </a:solidFill>
              </a:rPr>
              <a:t>Dr. </a:t>
            </a:r>
            <a:r>
              <a:rPr lang="tr-TR" altLang="tr-TR" sz="1600" b="1" i="1" dirty="0" err="1">
                <a:solidFill>
                  <a:schemeClr val="bg1">
                    <a:lumMod val="50000"/>
                  </a:schemeClr>
                </a:solidFill>
              </a:rPr>
              <a:t>Öğr</a:t>
            </a:r>
            <a:r>
              <a:rPr lang="tr-TR" altLang="tr-TR" sz="1600" b="1" i="1" dirty="0">
                <a:solidFill>
                  <a:schemeClr val="bg1">
                    <a:lumMod val="50000"/>
                  </a:schemeClr>
                </a:solidFill>
              </a:rPr>
              <a:t>. Üyesi Burak AKYÜZ</a:t>
            </a:r>
          </a:p>
          <a:p>
            <a:pPr algn="l">
              <a:lnSpc>
                <a:spcPct val="90000"/>
              </a:lnSpc>
            </a:pPr>
            <a:r>
              <a:rPr lang="tr-TR" altLang="tr-TR" sz="1600" b="1" i="1" dirty="0" err="1">
                <a:solidFill>
                  <a:schemeClr val="bg1">
                    <a:lumMod val="50000"/>
                  </a:schemeClr>
                </a:solidFill>
              </a:rPr>
              <a:t>Araş</a:t>
            </a:r>
            <a:r>
              <a:rPr lang="tr-TR" altLang="tr-TR" sz="1600" b="1" i="1" dirty="0">
                <a:solidFill>
                  <a:schemeClr val="bg1">
                    <a:lumMod val="50000"/>
                  </a:schemeClr>
                </a:solidFill>
              </a:rPr>
              <a:t>. Gör. Hakan ÖZTÜRK</a:t>
            </a:r>
          </a:p>
          <a:p>
            <a:pPr algn="l">
              <a:lnSpc>
                <a:spcPct val="90000"/>
              </a:lnSpc>
            </a:pPr>
            <a:r>
              <a:rPr lang="tr-TR" altLang="tr-TR" sz="1600" b="1" i="1" dirty="0" err="1">
                <a:solidFill>
                  <a:schemeClr val="bg1">
                    <a:lumMod val="50000"/>
                  </a:schemeClr>
                </a:solidFill>
              </a:rPr>
              <a:t>Araş</a:t>
            </a:r>
            <a:r>
              <a:rPr lang="tr-TR" altLang="tr-TR" sz="1600" b="1" i="1" dirty="0">
                <a:solidFill>
                  <a:schemeClr val="bg1">
                    <a:lumMod val="50000"/>
                  </a:schemeClr>
                </a:solidFill>
              </a:rPr>
              <a:t>. Gör. Soner ÖZMEN</a:t>
            </a:r>
          </a:p>
          <a:p>
            <a:pPr algn="l">
              <a:lnSpc>
                <a:spcPct val="90000"/>
              </a:lnSpc>
            </a:pPr>
            <a:r>
              <a:rPr lang="tr-TR" altLang="tr-TR" sz="1600" b="1" i="1" dirty="0" err="1">
                <a:solidFill>
                  <a:schemeClr val="bg1">
                    <a:lumMod val="50000"/>
                  </a:schemeClr>
                </a:solidFill>
              </a:rPr>
              <a:t>Araş</a:t>
            </a:r>
            <a:r>
              <a:rPr lang="tr-TR" altLang="tr-TR" sz="1600" b="1" i="1" dirty="0">
                <a:solidFill>
                  <a:schemeClr val="bg1">
                    <a:lumMod val="50000"/>
                  </a:schemeClr>
                </a:solidFill>
              </a:rPr>
              <a:t>. Gör. Kübra GÜLIRMAK</a:t>
            </a: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794D8A16-B0EA-821B-704F-5FC06B377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7656" y="4028479"/>
            <a:ext cx="289215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tr-TR" altLang="tr-TR" sz="1800" b="1" i="1" dirty="0"/>
              <a:t>ETKİNLİK İZLEME VE KOORDİNASYON EKİBİ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2560E565-85A2-DE4B-9B36-4A6C8C976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1536" y="4671378"/>
            <a:ext cx="309634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tr-TR" altLang="tr-TR" sz="1600" b="1" i="1" dirty="0">
                <a:solidFill>
                  <a:schemeClr val="bg1">
                    <a:lumMod val="50000"/>
                  </a:schemeClr>
                </a:solidFill>
              </a:rPr>
              <a:t>Ayyüce BAŞ</a:t>
            </a:r>
          </a:p>
          <a:p>
            <a:pPr algn="l">
              <a:lnSpc>
                <a:spcPct val="90000"/>
              </a:lnSpc>
            </a:pPr>
            <a:r>
              <a:rPr lang="tr-TR" altLang="tr-TR" sz="1600" b="1" i="1" dirty="0">
                <a:solidFill>
                  <a:schemeClr val="bg1">
                    <a:lumMod val="50000"/>
                  </a:schemeClr>
                </a:solidFill>
              </a:rPr>
              <a:t>Berat OKUR</a:t>
            </a:r>
          </a:p>
          <a:p>
            <a:pPr algn="l">
              <a:lnSpc>
                <a:spcPct val="90000"/>
              </a:lnSpc>
            </a:pPr>
            <a:r>
              <a:rPr lang="tr-TR" altLang="tr-TR" sz="1600" b="1" i="1" dirty="0">
                <a:solidFill>
                  <a:schemeClr val="bg1">
                    <a:lumMod val="50000"/>
                  </a:schemeClr>
                </a:solidFill>
              </a:rPr>
              <a:t>Rıdvan YILDIRIM</a:t>
            </a:r>
          </a:p>
          <a:p>
            <a:pPr algn="l">
              <a:lnSpc>
                <a:spcPct val="90000"/>
              </a:lnSpc>
            </a:pPr>
            <a:r>
              <a:rPr lang="tr-TR" altLang="tr-TR" sz="1600" b="1" i="1" dirty="0">
                <a:solidFill>
                  <a:schemeClr val="bg1">
                    <a:lumMod val="50000"/>
                  </a:schemeClr>
                </a:solidFill>
              </a:rPr>
              <a:t>Kerime Birgül BİLGİÇ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yagram 4">
            <a:extLst>
              <a:ext uri="{FF2B5EF4-FFF2-40B4-BE49-F238E27FC236}">
                <a16:creationId xmlns:a16="http://schemas.microsoft.com/office/drawing/2014/main" id="{9771DDC8-2B8B-E8C3-DADF-74B647723A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2372353"/>
              </p:ext>
            </p:extLst>
          </p:nvPr>
        </p:nvGraphicFramePr>
        <p:xfrm>
          <a:off x="457200" y="270892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Resim 7" descr="sabit, değişmeyen, muayyen içeren bir resim&#10;&#10;Açıklama otomatik olarak oluşturuldu">
            <a:extLst>
              <a:ext uri="{FF2B5EF4-FFF2-40B4-BE49-F238E27FC236}">
                <a16:creationId xmlns:a16="http://schemas.microsoft.com/office/drawing/2014/main" id="{E7E19A07-E53F-56D2-1B4E-0832453058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950" y="422920"/>
            <a:ext cx="25781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91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Title 1">
            <a:extLst>
              <a:ext uri="{FF2B5EF4-FFF2-40B4-BE49-F238E27FC236}">
                <a16:creationId xmlns:a16="http://schemas.microsoft.com/office/drawing/2014/main" id="{3676B7AD-B1D0-E310-5F16-62614E863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/>
          <a:p>
            <a:r>
              <a:rPr lang="tr-TR" sz="2000" b="1" dirty="0">
                <a:solidFill>
                  <a:schemeClr val="accent2">
                    <a:lumMod val="75000"/>
                  </a:schemeClr>
                </a:solidFill>
              </a:rPr>
              <a:t>TÜRKİYE CUMHURİYETİ GENÇLİK VE SPOR BAKANLIĞI KREDİ YURTLAR GENEL MÜDÜRLÜĞÜ</a:t>
            </a:r>
          </a:p>
        </p:txBody>
      </p:sp>
      <p:pic>
        <p:nvPicPr>
          <p:cNvPr id="1026" name="Picture 2" descr="KYK burs başvuruları GSB tarafından başladı: KYK burs başvurusu nasıl yapılır, kimler başvurabilir? (2022-23 e-Devlet KYK burs ve kredi başvuru ekranı) - 4">
            <a:extLst>
              <a:ext uri="{FF2B5EF4-FFF2-40B4-BE49-F238E27FC236}">
                <a16:creationId xmlns:a16="http://schemas.microsoft.com/office/drawing/2014/main" id="{27C67F1C-C1BB-0876-CE2E-E3B673836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r="27284" b="2"/>
          <a:stretch/>
        </p:blipFill>
        <p:spPr bwMode="auto">
          <a:xfrm>
            <a:off x="3887788" y="987425"/>
            <a:ext cx="4629150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Text Placeholder 3">
            <a:extLst>
              <a:ext uri="{FF2B5EF4-FFF2-40B4-BE49-F238E27FC236}">
                <a16:creationId xmlns:a16="http://schemas.microsoft.com/office/drawing/2014/main" id="{8908E3D1-F215-F2E6-4B69-EB0DB8971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/>
          <a:p>
            <a:endParaRPr lang="en-US" dirty="0"/>
          </a:p>
          <a:p>
            <a:pPr algn="ctr"/>
            <a:r>
              <a:rPr lang="tr-TR" dirty="0"/>
              <a:t>Detaylı bilgiye Türkiye Cumhuriyeti Gençlik ve Spor Bakanlığı Kredi Yurtlar Genel Müdürlüğünün Sayfasından Ulaşabilirsiniz</a:t>
            </a:r>
          </a:p>
          <a:p>
            <a:pPr algn="ctr"/>
            <a:r>
              <a:rPr lang="tr-TR" dirty="0">
                <a:hlinkClick r:id="rId3"/>
              </a:rPr>
              <a:t>https://kygm.gsb.gov.tr/Sayfalar/2441/2390/GenelBilgiler</a:t>
            </a:r>
            <a:r>
              <a:rPr lang="tr-TR" dirty="0"/>
              <a:t> </a:t>
            </a:r>
          </a:p>
          <a:p>
            <a:pPr algn="just"/>
            <a:endParaRPr lang="tr-TR" dirty="0"/>
          </a:p>
          <a:p>
            <a:pPr algn="ctr"/>
            <a:r>
              <a:rPr lang="tr-TR" dirty="0"/>
              <a:t>Kredi Miktarı: 1250 TL (Lisans Öğrencisi)</a:t>
            </a:r>
          </a:p>
          <a:p>
            <a:endParaRPr lang="en-US" dirty="0">
              <a:hlinkClick r:id="rId4"/>
            </a:endParaRPr>
          </a:p>
          <a:p>
            <a:pPr algn="ctr"/>
            <a:r>
              <a:rPr lang="en-US" dirty="0">
                <a:hlinkClick r:id="rId4"/>
              </a:rPr>
              <a:t>https://www.turkiye.gov.tr/kyk-krediburs-basvurusu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706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 6">
            <a:extLst>
              <a:ext uri="{FF2B5EF4-FFF2-40B4-BE49-F238E27FC236}">
                <a16:creationId xmlns:a16="http://schemas.microsoft.com/office/drawing/2014/main" id="{5F267195-F36F-5566-32C9-F275FC4F7514}"/>
              </a:ext>
            </a:extLst>
          </p:cNvPr>
          <p:cNvGrpSpPr/>
          <p:nvPr/>
        </p:nvGrpSpPr>
        <p:grpSpPr>
          <a:xfrm>
            <a:off x="483750" y="274638"/>
            <a:ext cx="8229600" cy="959400"/>
            <a:chOff x="0" y="0"/>
            <a:chExt cx="8229600" cy="959400"/>
          </a:xfrm>
        </p:grpSpPr>
        <p:sp>
          <p:nvSpPr>
            <p:cNvPr id="8" name="Yuvarlatılmış Dikdörtgen 7">
              <a:extLst>
                <a:ext uri="{FF2B5EF4-FFF2-40B4-BE49-F238E27FC236}">
                  <a16:creationId xmlns:a16="http://schemas.microsoft.com/office/drawing/2014/main" id="{D8CED1E5-48BA-A67C-B943-2215E55F696B}"/>
                </a:ext>
              </a:extLst>
            </p:cNvPr>
            <p:cNvSpPr/>
            <p:nvPr/>
          </p:nvSpPr>
          <p:spPr>
            <a:xfrm>
              <a:off x="0" y="0"/>
              <a:ext cx="8229600" cy="9594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Yuvarlatılmış Dikdörtgen 4">
              <a:extLst>
                <a:ext uri="{FF2B5EF4-FFF2-40B4-BE49-F238E27FC236}">
                  <a16:creationId xmlns:a16="http://schemas.microsoft.com/office/drawing/2014/main" id="{67C51E06-81D7-7B2F-B89D-9DF8D1B42800}"/>
                </a:ext>
              </a:extLst>
            </p:cNvPr>
            <p:cNvSpPr txBox="1"/>
            <p:nvPr/>
          </p:nvSpPr>
          <p:spPr>
            <a:xfrm>
              <a:off x="46834" y="46834"/>
              <a:ext cx="8135932" cy="865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defTabSz="182245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000" b="1" kern="1200" dirty="0"/>
                <a:t>2209-A</a:t>
              </a:r>
              <a:r>
                <a:rPr lang="tr-TR" sz="2000" kern="1200" dirty="0"/>
                <a:t> </a:t>
              </a:r>
              <a:r>
                <a:rPr lang="tr-TR" sz="2000" b="1" i="0" u="none" strike="noStrike" dirty="0">
                  <a:solidFill>
                    <a:srgbClr val="FFFFFF"/>
                  </a:solidFill>
                  <a:effectLst/>
                  <a:latin typeface="Helvetica" pitchFamily="2" charset="0"/>
                </a:rPr>
                <a:t>ÜNİVERSİTE ÖĞRENCİLERİ ARAŞTIRMA PROJELERİ DESTEKLEME PROGRAMI</a:t>
              </a:r>
            </a:p>
          </p:txBody>
        </p:sp>
      </p:grpSp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08EC385B-45D6-26E0-919A-04EC45DE5AB5}"/>
              </a:ext>
            </a:extLst>
          </p:cNvPr>
          <p:cNvSpPr txBox="1">
            <a:spLocks/>
          </p:cNvSpPr>
          <p:nvPr/>
        </p:nvSpPr>
        <p:spPr bwMode="auto">
          <a:xfrm>
            <a:off x="469510" y="2348880"/>
            <a:ext cx="8229600" cy="334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tr-TR" sz="1800" b="1" dirty="0">
                <a:solidFill>
                  <a:srgbClr val="BF0000"/>
                </a:solidFill>
                <a:latin typeface="Arial" panose="020B0604020202020204" pitchFamily="34" charset="0"/>
              </a:rPr>
              <a:t>Çağrının Amacı ve Kapsamı </a:t>
            </a:r>
          </a:p>
          <a:p>
            <a:pPr marL="0" indent="0">
              <a:buFontTx/>
              <a:buNone/>
            </a:pPr>
            <a:endParaRPr lang="tr-TR" sz="1800" b="1" dirty="0">
              <a:solidFill>
                <a:srgbClr val="BF0000"/>
              </a:solidFill>
              <a:latin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tr-TR" sz="1800" dirty="0">
                <a:effectLst/>
                <a:latin typeface="ArialMT"/>
              </a:rPr>
              <a:t>Programın amacı, üniversitelerde öğrenim görmekte olan lisans öğrencilerini, projeler yoluyla araştırma yapmaya teşvik etmek; ön lisans öğrencilerine ise lisans öğrenimi öncesinde proje hazırlama kültürü kazandırmaktır. </a:t>
            </a:r>
            <a:endParaRPr lang="tr-TR" sz="1100" dirty="0"/>
          </a:p>
          <a:p>
            <a:pPr marL="0" indent="0" algn="just">
              <a:buFontTx/>
              <a:buNone/>
            </a:pPr>
            <a:endParaRPr lang="tr-TR" sz="1800" dirty="0">
              <a:latin typeface="ArialMT"/>
            </a:endParaRPr>
          </a:p>
          <a:p>
            <a:pPr marL="0" indent="0" algn="just">
              <a:buFontTx/>
              <a:buNone/>
            </a:pPr>
            <a:endParaRPr lang="tr-TR" sz="1800" dirty="0">
              <a:latin typeface="ArialMT"/>
            </a:endParaRPr>
          </a:p>
          <a:p>
            <a:pPr marL="0" indent="0">
              <a:buFontTx/>
              <a:buNone/>
            </a:pP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5772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259AD98-60DD-C544-0F40-A2FB98CE5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52936"/>
            <a:ext cx="8229600" cy="3273227"/>
          </a:xfrm>
        </p:spPr>
        <p:txBody>
          <a:bodyPr/>
          <a:lstStyle/>
          <a:p>
            <a:pPr algn="just" fontAlgn="base">
              <a:buFont typeface="Arial" panose="020B0604020202020204" pitchFamily="34" charset="0"/>
              <a:buChar char="•"/>
            </a:pPr>
            <a:r>
              <a:rPr lang="tr-TR" sz="1800" dirty="0">
                <a:latin typeface="ArialMT"/>
              </a:rPr>
              <a:t>Başvuru sahibinin ön lisans veya lisans öğrenimi görüyor olması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tr-TR" sz="1800" dirty="0">
              <a:latin typeface="ArialMT"/>
            </a:endParaRPr>
          </a:p>
          <a:p>
            <a:pPr algn="just" fontAlgn="base"/>
            <a:r>
              <a:rPr lang="tr-TR" sz="1800" dirty="0">
                <a:latin typeface="ArialMT"/>
              </a:rPr>
              <a:t>Öğrenciler programa bireysel veya takım halinde başvuru yapabilirler. Takım halinde başvuru yapılması durumunda öğrencilerden biri Proje Yürütücüsü olarak TÜBİTAK’a karşı sorumludur. Bir projede proje yürütücüsü dışında en fazla 3 proje ortağı yer alabilir.</a:t>
            </a:r>
          </a:p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A52DB00-6B8D-03A9-4FA9-BD93EB511ABD}"/>
              </a:ext>
            </a:extLst>
          </p:cNvPr>
          <p:cNvSpPr txBox="1"/>
          <p:nvPr/>
        </p:nvSpPr>
        <p:spPr>
          <a:xfrm>
            <a:off x="564524" y="161950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tr-TR" sz="1800" b="1" dirty="0">
                <a:solidFill>
                  <a:srgbClr val="BF0000"/>
                </a:solidFill>
                <a:effectLst/>
                <a:latin typeface="Arial" panose="020B0604020202020204" pitchFamily="34" charset="0"/>
              </a:rPr>
              <a:t>Başvuru Şartları</a:t>
            </a:r>
            <a:endParaRPr lang="tr-TR" sz="1800" dirty="0">
              <a:latin typeface="ArialMT"/>
            </a:endParaRP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BE9271D1-2891-0E98-67D6-91689F9BB3A7}"/>
              </a:ext>
            </a:extLst>
          </p:cNvPr>
          <p:cNvGrpSpPr/>
          <p:nvPr/>
        </p:nvGrpSpPr>
        <p:grpSpPr>
          <a:xfrm>
            <a:off x="483750" y="274638"/>
            <a:ext cx="8229600" cy="959400"/>
            <a:chOff x="0" y="0"/>
            <a:chExt cx="8229600" cy="959400"/>
          </a:xfrm>
        </p:grpSpPr>
        <p:sp>
          <p:nvSpPr>
            <p:cNvPr id="6" name="Yuvarlatılmış Dikdörtgen 5">
              <a:extLst>
                <a:ext uri="{FF2B5EF4-FFF2-40B4-BE49-F238E27FC236}">
                  <a16:creationId xmlns:a16="http://schemas.microsoft.com/office/drawing/2014/main" id="{92C95788-18F5-79A5-23CE-F7B22E30865F}"/>
                </a:ext>
              </a:extLst>
            </p:cNvPr>
            <p:cNvSpPr/>
            <p:nvPr/>
          </p:nvSpPr>
          <p:spPr>
            <a:xfrm>
              <a:off x="0" y="0"/>
              <a:ext cx="8229600" cy="9594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Yuvarlatılmış Dikdörtgen 4">
              <a:extLst>
                <a:ext uri="{FF2B5EF4-FFF2-40B4-BE49-F238E27FC236}">
                  <a16:creationId xmlns:a16="http://schemas.microsoft.com/office/drawing/2014/main" id="{F344D059-74F3-BBF0-2F1B-9DD6B5F3DA9C}"/>
                </a:ext>
              </a:extLst>
            </p:cNvPr>
            <p:cNvSpPr txBox="1"/>
            <p:nvPr/>
          </p:nvSpPr>
          <p:spPr>
            <a:xfrm>
              <a:off x="46834" y="46834"/>
              <a:ext cx="8135932" cy="865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defTabSz="182245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000" b="1" kern="1200" dirty="0"/>
                <a:t>2209-A</a:t>
              </a:r>
              <a:r>
                <a:rPr lang="tr-TR" sz="2000" kern="1200" dirty="0"/>
                <a:t> </a:t>
              </a:r>
              <a:r>
                <a:rPr lang="tr-TR" sz="2000" b="1" i="0" u="none" strike="noStrike" dirty="0">
                  <a:solidFill>
                    <a:srgbClr val="FFFFFF"/>
                  </a:solidFill>
                  <a:effectLst/>
                  <a:latin typeface="Helvetica" pitchFamily="2" charset="0"/>
                </a:rPr>
                <a:t>ÜNİVERSİTE ÖĞRENCİLERİ ARAŞTIRMA PROJELERİ DESTEKLEME PROGRAMI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2039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masa içeren bir resim&#10;&#10;Açıklama otomatik olarak oluşturuldu">
            <a:extLst>
              <a:ext uri="{FF2B5EF4-FFF2-40B4-BE49-F238E27FC236}">
                <a16:creationId xmlns:a16="http://schemas.microsoft.com/office/drawing/2014/main" id="{6EE70149-355E-D7DD-6F5F-4A6DCD7AA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47" y="1833053"/>
            <a:ext cx="7683500" cy="1295400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EC405072-A856-8985-C96A-3B379B426086}"/>
              </a:ext>
            </a:extLst>
          </p:cNvPr>
          <p:cNvSpPr txBox="1"/>
          <p:nvPr/>
        </p:nvSpPr>
        <p:spPr>
          <a:xfrm>
            <a:off x="662547" y="146372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tr-TR" sz="1800" b="1" dirty="0">
                <a:solidFill>
                  <a:srgbClr val="BF0000"/>
                </a:solidFill>
                <a:effectLst/>
                <a:latin typeface="Arial" panose="020B0604020202020204" pitchFamily="34" charset="0"/>
              </a:rPr>
              <a:t>Başvuru Tarihleri</a:t>
            </a:r>
            <a:endParaRPr lang="tr-TR" sz="1800" dirty="0">
              <a:latin typeface="ArialMT"/>
            </a:endParaRPr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6704BCFC-DECA-D0D5-734B-A43CC55676D6}"/>
              </a:ext>
            </a:extLst>
          </p:cNvPr>
          <p:cNvGrpSpPr/>
          <p:nvPr/>
        </p:nvGrpSpPr>
        <p:grpSpPr>
          <a:xfrm>
            <a:off x="483750" y="274638"/>
            <a:ext cx="8229600" cy="959400"/>
            <a:chOff x="0" y="0"/>
            <a:chExt cx="8229600" cy="959400"/>
          </a:xfrm>
        </p:grpSpPr>
        <p:sp>
          <p:nvSpPr>
            <p:cNvPr id="10" name="Yuvarlatılmış Dikdörtgen 9">
              <a:extLst>
                <a:ext uri="{FF2B5EF4-FFF2-40B4-BE49-F238E27FC236}">
                  <a16:creationId xmlns:a16="http://schemas.microsoft.com/office/drawing/2014/main" id="{08F0F5AA-2FA4-B7A3-66A1-EC5E19143CA5}"/>
                </a:ext>
              </a:extLst>
            </p:cNvPr>
            <p:cNvSpPr/>
            <p:nvPr/>
          </p:nvSpPr>
          <p:spPr>
            <a:xfrm>
              <a:off x="0" y="0"/>
              <a:ext cx="8229600" cy="9594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Yuvarlatılmış Dikdörtgen 4">
              <a:extLst>
                <a:ext uri="{FF2B5EF4-FFF2-40B4-BE49-F238E27FC236}">
                  <a16:creationId xmlns:a16="http://schemas.microsoft.com/office/drawing/2014/main" id="{1838AE4F-C7A0-25C8-8FBF-4FBF1A594748}"/>
                </a:ext>
              </a:extLst>
            </p:cNvPr>
            <p:cNvSpPr txBox="1"/>
            <p:nvPr/>
          </p:nvSpPr>
          <p:spPr>
            <a:xfrm>
              <a:off x="46834" y="46834"/>
              <a:ext cx="8135932" cy="865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defTabSz="182245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000" b="1" kern="1200" dirty="0"/>
                <a:t>2209-A</a:t>
              </a:r>
              <a:r>
                <a:rPr lang="tr-TR" sz="2000" kern="1200" dirty="0"/>
                <a:t> </a:t>
              </a:r>
              <a:r>
                <a:rPr lang="tr-TR" sz="2000" b="1" i="0" u="none" strike="noStrike" dirty="0">
                  <a:solidFill>
                    <a:srgbClr val="FFFFFF"/>
                  </a:solidFill>
                  <a:effectLst/>
                  <a:latin typeface="Helvetica" pitchFamily="2" charset="0"/>
                </a:rPr>
                <a:t>ÜNİVERSİTE ÖĞRENCİLERİ ARAŞTIRMA PROJELERİ DESTEKLEME PROGRAMI</a:t>
              </a:r>
            </a:p>
          </p:txBody>
        </p:sp>
      </p:grp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8109ECE1-4C8B-4374-3700-FDF09A675166}"/>
              </a:ext>
            </a:extLst>
          </p:cNvPr>
          <p:cNvSpPr txBox="1"/>
          <p:nvPr/>
        </p:nvSpPr>
        <p:spPr>
          <a:xfrm>
            <a:off x="662547" y="373154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tr-TR" sz="1800" b="1" dirty="0">
                <a:solidFill>
                  <a:srgbClr val="BF0000"/>
                </a:solidFill>
                <a:effectLst/>
                <a:latin typeface="Arial" panose="020B0604020202020204" pitchFamily="34" charset="0"/>
              </a:rPr>
              <a:t>Destek Miktarı ve Ödeme Koşulları</a:t>
            </a:r>
            <a:endParaRPr lang="tr-TR" sz="1800" dirty="0">
              <a:latin typeface="ArialMT"/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F103F707-C272-8A2B-F6ED-349DFE46652C}"/>
              </a:ext>
            </a:extLst>
          </p:cNvPr>
          <p:cNvSpPr txBox="1"/>
          <p:nvPr/>
        </p:nvSpPr>
        <p:spPr>
          <a:xfrm>
            <a:off x="421974" y="4100879"/>
            <a:ext cx="8713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tr-TR" dirty="0">
                <a:latin typeface="ArialMT"/>
                <a:cs typeface="+mn-cs"/>
              </a:rPr>
              <a:t>Araştırma projeleri en çok 12 aylık süre ile desteklenir. </a:t>
            </a:r>
          </a:p>
          <a:p>
            <a:pPr algn="just" fontAlgn="base"/>
            <a:endParaRPr lang="tr-TR" dirty="0">
              <a:latin typeface="ArialMT"/>
              <a:cs typeface="+mn-cs"/>
            </a:endParaRPr>
          </a:p>
          <a:p>
            <a:pPr algn="just" fontAlgn="base"/>
            <a:r>
              <a:rPr lang="tr-TR" dirty="0">
                <a:latin typeface="ArialMT"/>
                <a:cs typeface="+mn-cs"/>
              </a:rPr>
              <a:t>2022 yılından itibaren maksimum destek tutarı 6000 TL'dir.</a:t>
            </a:r>
          </a:p>
          <a:p>
            <a:pPr algn="just" fontAlgn="base"/>
            <a:endParaRPr lang="tr-TR" dirty="0">
              <a:latin typeface="ArialMT"/>
              <a:cs typeface="+mn-cs"/>
            </a:endParaRPr>
          </a:p>
        </p:txBody>
      </p:sp>
      <p:sp>
        <p:nvSpPr>
          <p:cNvPr id="2" name="Halka 1">
            <a:extLst>
              <a:ext uri="{FF2B5EF4-FFF2-40B4-BE49-F238E27FC236}">
                <a16:creationId xmlns:a16="http://schemas.microsoft.com/office/drawing/2014/main" id="{B8D649FD-373C-1315-084A-8F96042A1F6E}"/>
              </a:ext>
            </a:extLst>
          </p:cNvPr>
          <p:cNvSpPr/>
          <p:nvPr/>
        </p:nvSpPr>
        <p:spPr>
          <a:xfrm>
            <a:off x="4776396" y="2634706"/>
            <a:ext cx="1512168" cy="493747"/>
          </a:xfrm>
          <a:prstGeom prst="donut">
            <a:avLst>
              <a:gd name="adj" fmla="val 207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774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 6">
            <a:extLst>
              <a:ext uri="{FF2B5EF4-FFF2-40B4-BE49-F238E27FC236}">
                <a16:creationId xmlns:a16="http://schemas.microsoft.com/office/drawing/2014/main" id="{5F267195-F36F-5566-32C9-F275FC4F7514}"/>
              </a:ext>
            </a:extLst>
          </p:cNvPr>
          <p:cNvGrpSpPr/>
          <p:nvPr/>
        </p:nvGrpSpPr>
        <p:grpSpPr>
          <a:xfrm>
            <a:off x="483750" y="274638"/>
            <a:ext cx="8229600" cy="959400"/>
            <a:chOff x="0" y="0"/>
            <a:chExt cx="8229600" cy="959400"/>
          </a:xfrm>
        </p:grpSpPr>
        <p:sp>
          <p:nvSpPr>
            <p:cNvPr id="8" name="Yuvarlatılmış Dikdörtgen 7">
              <a:extLst>
                <a:ext uri="{FF2B5EF4-FFF2-40B4-BE49-F238E27FC236}">
                  <a16:creationId xmlns:a16="http://schemas.microsoft.com/office/drawing/2014/main" id="{D8CED1E5-48BA-A67C-B943-2215E55F696B}"/>
                </a:ext>
              </a:extLst>
            </p:cNvPr>
            <p:cNvSpPr/>
            <p:nvPr/>
          </p:nvSpPr>
          <p:spPr>
            <a:xfrm>
              <a:off x="0" y="0"/>
              <a:ext cx="8229600" cy="9594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Yuvarlatılmış Dikdörtgen 4">
              <a:extLst>
                <a:ext uri="{FF2B5EF4-FFF2-40B4-BE49-F238E27FC236}">
                  <a16:creationId xmlns:a16="http://schemas.microsoft.com/office/drawing/2014/main" id="{67C51E06-81D7-7B2F-B89D-9DF8D1B42800}"/>
                </a:ext>
              </a:extLst>
            </p:cNvPr>
            <p:cNvSpPr txBox="1"/>
            <p:nvPr/>
          </p:nvSpPr>
          <p:spPr>
            <a:xfrm>
              <a:off x="46834" y="46834"/>
              <a:ext cx="8135932" cy="865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defTabSz="182245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000" b="1" kern="1200" dirty="0"/>
                <a:t>2209-B</a:t>
              </a:r>
              <a:r>
                <a:rPr lang="tr-TR" sz="2000" kern="1200" dirty="0"/>
                <a:t> </a:t>
              </a:r>
              <a:r>
                <a:rPr lang="tr-TR" sz="2000" b="1" i="0" u="none" strike="noStrike" dirty="0">
                  <a:solidFill>
                    <a:srgbClr val="FFFFFF"/>
                  </a:solidFill>
                  <a:effectLst/>
                  <a:latin typeface="Helvetica" pitchFamily="2" charset="0"/>
                </a:rPr>
                <a:t>ÜNİVERSİTE ÖĞRENCİLERİ SANAYİYE YÖNELİK ARAŞTIRMA PROJELERİ DESTEĞİ PROGRAMI</a:t>
              </a:r>
            </a:p>
          </p:txBody>
        </p:sp>
      </p:grpSp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08EC385B-45D6-26E0-919A-04EC45DE5AB5}"/>
              </a:ext>
            </a:extLst>
          </p:cNvPr>
          <p:cNvSpPr txBox="1">
            <a:spLocks/>
          </p:cNvSpPr>
          <p:nvPr/>
        </p:nvSpPr>
        <p:spPr bwMode="auto">
          <a:xfrm>
            <a:off x="469510" y="2348880"/>
            <a:ext cx="8229600" cy="334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tr-TR" sz="1800" b="1" dirty="0">
                <a:solidFill>
                  <a:srgbClr val="BF0000"/>
                </a:solidFill>
                <a:latin typeface="Arial" panose="020B0604020202020204" pitchFamily="34" charset="0"/>
              </a:rPr>
              <a:t>Çağrının Amacı ve Kapsamı </a:t>
            </a:r>
          </a:p>
          <a:p>
            <a:pPr marL="0" indent="0">
              <a:buFontTx/>
              <a:buNone/>
            </a:pPr>
            <a:endParaRPr lang="tr-TR" sz="1800" b="1" dirty="0">
              <a:solidFill>
                <a:srgbClr val="BF0000"/>
              </a:solidFill>
              <a:latin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tr-TR" sz="1800" dirty="0" err="1">
                <a:effectLst/>
                <a:latin typeface="ArialMT"/>
              </a:rPr>
              <a:t>Çağrının</a:t>
            </a:r>
            <a:r>
              <a:rPr lang="tr-TR" sz="1800" dirty="0">
                <a:effectLst/>
                <a:latin typeface="ArialMT"/>
              </a:rPr>
              <a:t> amacı, </a:t>
            </a:r>
            <a:r>
              <a:rPr lang="tr-TR" sz="1800" dirty="0" err="1">
                <a:effectLst/>
                <a:latin typeface="ArialMT"/>
              </a:rPr>
              <a:t>üniversitelerde</a:t>
            </a:r>
            <a:r>
              <a:rPr lang="tr-TR" sz="1800" dirty="0">
                <a:effectLst/>
                <a:latin typeface="ArialMT"/>
              </a:rPr>
              <a:t> </a:t>
            </a:r>
            <a:r>
              <a:rPr lang="tr-TR" sz="1800" dirty="0" err="1">
                <a:effectLst/>
                <a:latin typeface="ArialMT"/>
              </a:rPr>
              <a:t>öğrenim</a:t>
            </a:r>
            <a:r>
              <a:rPr lang="tr-TR" sz="1800" dirty="0">
                <a:effectLst/>
                <a:latin typeface="ArialMT"/>
              </a:rPr>
              <a:t> </a:t>
            </a:r>
            <a:r>
              <a:rPr lang="tr-TR" sz="1800" dirty="0" err="1">
                <a:effectLst/>
                <a:latin typeface="ArialMT"/>
              </a:rPr>
              <a:t>görmekte</a:t>
            </a:r>
            <a:r>
              <a:rPr lang="tr-TR" sz="1800" dirty="0">
                <a:effectLst/>
                <a:latin typeface="ArialMT"/>
              </a:rPr>
              <a:t> olan lisans </a:t>
            </a:r>
            <a:r>
              <a:rPr lang="tr-TR" sz="1800" dirty="0" err="1">
                <a:effectLst/>
                <a:latin typeface="ArialMT"/>
              </a:rPr>
              <a:t>öğrencilerini</a:t>
            </a:r>
            <a:r>
              <a:rPr lang="tr-TR" sz="1800" dirty="0">
                <a:effectLst/>
                <a:latin typeface="ArialMT"/>
              </a:rPr>
              <a:t> sanayiye </a:t>
            </a:r>
            <a:r>
              <a:rPr lang="tr-TR" sz="1800" dirty="0" err="1">
                <a:effectLst/>
                <a:latin typeface="ArialMT"/>
              </a:rPr>
              <a:t>yönelik</a:t>
            </a:r>
            <a:r>
              <a:rPr lang="tr-TR" sz="1800" dirty="0">
                <a:effectLst/>
                <a:latin typeface="ArialMT"/>
              </a:rPr>
              <a:t> projeler yoluyla </a:t>
            </a:r>
            <a:r>
              <a:rPr lang="tr-TR" sz="1800" dirty="0" err="1">
                <a:effectLst/>
                <a:latin typeface="ArialMT"/>
              </a:rPr>
              <a:t>araştırma</a:t>
            </a:r>
            <a:r>
              <a:rPr lang="tr-TR" sz="1800" dirty="0">
                <a:effectLst/>
                <a:latin typeface="ArialMT"/>
              </a:rPr>
              <a:t> yapmaya </a:t>
            </a:r>
            <a:r>
              <a:rPr lang="tr-TR" sz="1800" dirty="0" err="1">
                <a:effectLst/>
                <a:latin typeface="ArialMT"/>
              </a:rPr>
              <a:t>teşvik</a:t>
            </a:r>
            <a:r>
              <a:rPr lang="tr-TR" sz="1800" dirty="0">
                <a:effectLst/>
                <a:latin typeface="ArialMT"/>
              </a:rPr>
              <a:t> etmek; </a:t>
            </a:r>
            <a:r>
              <a:rPr lang="tr-TR" sz="1800" dirty="0" err="1">
                <a:effectLst/>
                <a:latin typeface="ArialMT"/>
              </a:rPr>
              <a:t>ön</a:t>
            </a:r>
            <a:r>
              <a:rPr lang="tr-TR" sz="1800" dirty="0">
                <a:effectLst/>
                <a:latin typeface="ArialMT"/>
              </a:rPr>
              <a:t> lisans </a:t>
            </a:r>
            <a:r>
              <a:rPr lang="tr-TR" sz="1800" dirty="0" err="1">
                <a:effectLst/>
                <a:latin typeface="ArialMT"/>
              </a:rPr>
              <a:t>öğrencilerine</a:t>
            </a:r>
            <a:r>
              <a:rPr lang="tr-TR" sz="1800" dirty="0">
                <a:effectLst/>
                <a:latin typeface="ArialMT"/>
              </a:rPr>
              <a:t> ise lisans </a:t>
            </a:r>
            <a:r>
              <a:rPr lang="tr-TR" sz="1800" dirty="0" err="1">
                <a:effectLst/>
                <a:latin typeface="ArialMT"/>
              </a:rPr>
              <a:t>öğrenimi</a:t>
            </a:r>
            <a:r>
              <a:rPr lang="tr-TR" sz="1800" dirty="0">
                <a:effectLst/>
                <a:latin typeface="ArialMT"/>
              </a:rPr>
              <a:t> </a:t>
            </a:r>
            <a:r>
              <a:rPr lang="tr-TR" sz="1800" dirty="0" err="1">
                <a:effectLst/>
                <a:latin typeface="ArialMT"/>
              </a:rPr>
              <a:t>öncesinde</a:t>
            </a:r>
            <a:r>
              <a:rPr lang="tr-TR" sz="1800" dirty="0">
                <a:effectLst/>
                <a:latin typeface="ArialMT"/>
              </a:rPr>
              <a:t> proje hazırlama </a:t>
            </a:r>
            <a:r>
              <a:rPr lang="tr-TR" sz="1800" dirty="0" err="1">
                <a:effectLst/>
                <a:latin typeface="ArialMT"/>
              </a:rPr>
              <a:t>kültüru</a:t>
            </a:r>
            <a:r>
              <a:rPr lang="tr-TR" sz="1800" dirty="0">
                <a:effectLst/>
                <a:latin typeface="ArialMT"/>
              </a:rPr>
              <a:t>̈ kazandırmaktır.</a:t>
            </a:r>
            <a:endParaRPr lang="tr-TR" sz="1800" dirty="0">
              <a:latin typeface="ArialMT"/>
            </a:endParaRPr>
          </a:p>
          <a:p>
            <a:pPr marL="0" indent="0" algn="just">
              <a:buFontTx/>
              <a:buNone/>
            </a:pPr>
            <a:endParaRPr lang="tr-TR" sz="1800" dirty="0">
              <a:latin typeface="ArialMT"/>
            </a:endParaRPr>
          </a:p>
          <a:p>
            <a:pPr marL="0" indent="0">
              <a:buFontTx/>
              <a:buNone/>
            </a:pP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9361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259AD98-60DD-C544-0F40-A2FB98CE5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345235"/>
          </a:xfrm>
        </p:spPr>
        <p:txBody>
          <a:bodyPr/>
          <a:lstStyle/>
          <a:p>
            <a:pPr algn="just" fontAlgn="base">
              <a:buFont typeface="Arial" panose="020B0604020202020204" pitchFamily="34" charset="0"/>
              <a:buChar char="•"/>
            </a:pPr>
            <a:r>
              <a:rPr lang="tr-TR" sz="1800" dirty="0">
                <a:latin typeface="ArialMT"/>
              </a:rPr>
              <a:t>Başvuru sahibinin ön lisans veya lisans öğrenimi görüyor olması,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tr-TR" sz="1800" dirty="0">
                <a:latin typeface="ArialMT"/>
              </a:rPr>
              <a:t>Projenin akademik ve sanayi danışmanları rehberliğinde yapılıyor olması,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tr-TR" sz="1800" dirty="0">
                <a:latin typeface="ArialMT"/>
              </a:rPr>
              <a:t>Aynı dönemde birden fazla başvuruda ve/veya önceki dönemlerde desteği devam eden bir 2209-A ya da 2209-B projesinde yer alınmamış olunması,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tr-TR" sz="1800" dirty="0">
                <a:latin typeface="ArialMT"/>
              </a:rPr>
              <a:t>Daha önce aynı proje için TÜBİTAK’tan destek alınmamış olması gerekir</a:t>
            </a:r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A52DB00-6B8D-03A9-4FA9-BD93EB511ABD}"/>
              </a:ext>
            </a:extLst>
          </p:cNvPr>
          <p:cNvSpPr txBox="1"/>
          <p:nvPr/>
        </p:nvSpPr>
        <p:spPr>
          <a:xfrm>
            <a:off x="530584" y="177281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tr-TR" sz="1800" b="1" dirty="0">
                <a:solidFill>
                  <a:srgbClr val="BF0000"/>
                </a:solidFill>
                <a:effectLst/>
                <a:latin typeface="Arial" panose="020B0604020202020204" pitchFamily="34" charset="0"/>
              </a:rPr>
              <a:t>Kimler Başvurabilir</a:t>
            </a:r>
            <a:endParaRPr lang="tr-TR" sz="1800" dirty="0">
              <a:latin typeface="ArialMT"/>
            </a:endParaRP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07059963-4C56-EE0E-49FD-3E6E2A7317B5}"/>
              </a:ext>
            </a:extLst>
          </p:cNvPr>
          <p:cNvGrpSpPr/>
          <p:nvPr/>
        </p:nvGrpSpPr>
        <p:grpSpPr>
          <a:xfrm>
            <a:off x="483750" y="274638"/>
            <a:ext cx="8229600" cy="959400"/>
            <a:chOff x="0" y="0"/>
            <a:chExt cx="8229600" cy="959400"/>
          </a:xfrm>
        </p:grpSpPr>
        <p:sp>
          <p:nvSpPr>
            <p:cNvPr id="8" name="Yuvarlatılmış Dikdörtgen 7">
              <a:extLst>
                <a:ext uri="{FF2B5EF4-FFF2-40B4-BE49-F238E27FC236}">
                  <a16:creationId xmlns:a16="http://schemas.microsoft.com/office/drawing/2014/main" id="{6F108F3B-85A2-23F9-0573-A03A2BDBA8BF}"/>
                </a:ext>
              </a:extLst>
            </p:cNvPr>
            <p:cNvSpPr/>
            <p:nvPr/>
          </p:nvSpPr>
          <p:spPr>
            <a:xfrm>
              <a:off x="0" y="0"/>
              <a:ext cx="8229600" cy="9594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Yuvarlatılmış Dikdörtgen 4">
              <a:extLst>
                <a:ext uri="{FF2B5EF4-FFF2-40B4-BE49-F238E27FC236}">
                  <a16:creationId xmlns:a16="http://schemas.microsoft.com/office/drawing/2014/main" id="{09DEEA7B-CC0F-4AB4-0050-D4A5948B9BCB}"/>
                </a:ext>
              </a:extLst>
            </p:cNvPr>
            <p:cNvSpPr txBox="1"/>
            <p:nvPr/>
          </p:nvSpPr>
          <p:spPr>
            <a:xfrm>
              <a:off x="46834" y="46834"/>
              <a:ext cx="8135932" cy="865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defTabSz="182245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000" b="1" kern="1200" dirty="0"/>
                <a:t>2209-B</a:t>
              </a:r>
              <a:r>
                <a:rPr lang="tr-TR" sz="2000" kern="1200" dirty="0"/>
                <a:t> </a:t>
              </a:r>
              <a:r>
                <a:rPr lang="tr-TR" sz="2000" b="1" i="0" u="none" strike="noStrike" dirty="0">
                  <a:solidFill>
                    <a:srgbClr val="FFFFFF"/>
                  </a:solidFill>
                  <a:effectLst/>
                  <a:latin typeface="Helvetica" pitchFamily="2" charset="0"/>
                </a:rPr>
                <a:t>ÜNİVERSİTE ÖĞRENCİLERİ SANAYİYE YÖNELİK ARAŞTIRMA PROJELERİ DESTEĞİ PROGRAMI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1900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masa içeren bir resim&#10;&#10;Açıklama otomatik olarak oluşturuldu">
            <a:extLst>
              <a:ext uri="{FF2B5EF4-FFF2-40B4-BE49-F238E27FC236}">
                <a16:creationId xmlns:a16="http://schemas.microsoft.com/office/drawing/2014/main" id="{6EE70149-355E-D7DD-6F5F-4A6DCD7AA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47" y="1833053"/>
            <a:ext cx="7683500" cy="1295400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EC405072-A856-8985-C96A-3B379B426086}"/>
              </a:ext>
            </a:extLst>
          </p:cNvPr>
          <p:cNvSpPr txBox="1"/>
          <p:nvPr/>
        </p:nvSpPr>
        <p:spPr>
          <a:xfrm>
            <a:off x="662547" y="146372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tr-TR" sz="1800" b="1" dirty="0">
                <a:solidFill>
                  <a:srgbClr val="BF0000"/>
                </a:solidFill>
                <a:effectLst/>
                <a:latin typeface="Arial" panose="020B0604020202020204" pitchFamily="34" charset="0"/>
              </a:rPr>
              <a:t>Başvuru Tarihleri</a:t>
            </a:r>
            <a:endParaRPr lang="tr-TR" sz="1800" dirty="0">
              <a:latin typeface="ArialMT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8109ECE1-4C8B-4374-3700-FDF09A675166}"/>
              </a:ext>
            </a:extLst>
          </p:cNvPr>
          <p:cNvSpPr txBox="1"/>
          <p:nvPr/>
        </p:nvSpPr>
        <p:spPr>
          <a:xfrm>
            <a:off x="662547" y="380355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tr-TR" sz="1800" b="1" dirty="0">
                <a:solidFill>
                  <a:srgbClr val="BF0000"/>
                </a:solidFill>
                <a:effectLst/>
                <a:latin typeface="Arial" panose="020B0604020202020204" pitchFamily="34" charset="0"/>
              </a:rPr>
              <a:t>Destek Miktarı ve Ödeme Koşulları</a:t>
            </a:r>
            <a:endParaRPr lang="tr-TR" sz="1800" dirty="0">
              <a:latin typeface="ArialMT"/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F103F707-C272-8A2B-F6ED-349DFE46652C}"/>
              </a:ext>
            </a:extLst>
          </p:cNvPr>
          <p:cNvSpPr txBox="1"/>
          <p:nvPr/>
        </p:nvSpPr>
        <p:spPr>
          <a:xfrm>
            <a:off x="421974" y="4172887"/>
            <a:ext cx="8713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tr-TR" dirty="0">
                <a:latin typeface="ArialMT"/>
                <a:cs typeface="+mn-cs"/>
              </a:rPr>
              <a:t>Araştırma projeleri en çok 12 aylık süre ile desteklenir. </a:t>
            </a:r>
          </a:p>
          <a:p>
            <a:pPr algn="just" fontAlgn="base"/>
            <a:endParaRPr lang="tr-TR" dirty="0">
              <a:latin typeface="ArialMT"/>
              <a:cs typeface="+mn-cs"/>
            </a:endParaRPr>
          </a:p>
          <a:p>
            <a:pPr algn="just" fontAlgn="base"/>
            <a:r>
              <a:rPr lang="tr-TR" dirty="0">
                <a:latin typeface="ArialMT"/>
                <a:cs typeface="+mn-cs"/>
              </a:rPr>
              <a:t>2022 yılından itibaren maksimum destek tutarı 7500 TL'dir.</a:t>
            </a:r>
          </a:p>
          <a:p>
            <a:pPr algn="just" fontAlgn="base"/>
            <a:endParaRPr lang="tr-TR" dirty="0">
              <a:latin typeface="ArialMT"/>
              <a:cs typeface="+mn-cs"/>
            </a:endParaRP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DEC8754B-AFA6-CD42-7599-FE28368FB6E4}"/>
              </a:ext>
            </a:extLst>
          </p:cNvPr>
          <p:cNvGrpSpPr/>
          <p:nvPr/>
        </p:nvGrpSpPr>
        <p:grpSpPr>
          <a:xfrm>
            <a:off x="483750" y="274638"/>
            <a:ext cx="8229600" cy="959400"/>
            <a:chOff x="0" y="0"/>
            <a:chExt cx="8229600" cy="959400"/>
          </a:xfrm>
        </p:grpSpPr>
        <p:sp>
          <p:nvSpPr>
            <p:cNvPr id="3" name="Yuvarlatılmış Dikdörtgen 2">
              <a:extLst>
                <a:ext uri="{FF2B5EF4-FFF2-40B4-BE49-F238E27FC236}">
                  <a16:creationId xmlns:a16="http://schemas.microsoft.com/office/drawing/2014/main" id="{D91195F4-0231-479C-7C94-BA2CC9D9C57E}"/>
                </a:ext>
              </a:extLst>
            </p:cNvPr>
            <p:cNvSpPr/>
            <p:nvPr/>
          </p:nvSpPr>
          <p:spPr>
            <a:xfrm>
              <a:off x="0" y="0"/>
              <a:ext cx="8229600" cy="9594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Yuvarlatılmış Dikdörtgen 4">
              <a:extLst>
                <a:ext uri="{FF2B5EF4-FFF2-40B4-BE49-F238E27FC236}">
                  <a16:creationId xmlns:a16="http://schemas.microsoft.com/office/drawing/2014/main" id="{75384C93-1DD1-7B0F-CBF5-11380A819523}"/>
                </a:ext>
              </a:extLst>
            </p:cNvPr>
            <p:cNvSpPr txBox="1"/>
            <p:nvPr/>
          </p:nvSpPr>
          <p:spPr>
            <a:xfrm>
              <a:off x="46834" y="46834"/>
              <a:ext cx="8135932" cy="865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defTabSz="182245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000" b="1" kern="1200" dirty="0"/>
                <a:t>2209-B</a:t>
              </a:r>
              <a:r>
                <a:rPr lang="tr-TR" sz="2000" kern="1200" dirty="0"/>
                <a:t> </a:t>
              </a:r>
              <a:r>
                <a:rPr lang="tr-TR" sz="2000" b="1" i="0" u="none" strike="noStrike" dirty="0">
                  <a:solidFill>
                    <a:srgbClr val="FFFFFF"/>
                  </a:solidFill>
                  <a:effectLst/>
                  <a:latin typeface="Helvetica" pitchFamily="2" charset="0"/>
                </a:rPr>
                <a:t>ÜNİVERSİTE ÖĞRENCİLERİ SANAYİYE YÖNELİK ARAŞTIRMA PROJELERİ DESTEĞİ PROGRAMI</a:t>
              </a:r>
            </a:p>
          </p:txBody>
        </p:sp>
      </p:grpSp>
      <p:sp>
        <p:nvSpPr>
          <p:cNvPr id="7" name="Halka 6">
            <a:extLst>
              <a:ext uri="{FF2B5EF4-FFF2-40B4-BE49-F238E27FC236}">
                <a16:creationId xmlns:a16="http://schemas.microsoft.com/office/drawing/2014/main" id="{C630120A-D901-F018-6431-6EBCC10E8B9C}"/>
              </a:ext>
            </a:extLst>
          </p:cNvPr>
          <p:cNvSpPr/>
          <p:nvPr/>
        </p:nvSpPr>
        <p:spPr>
          <a:xfrm>
            <a:off x="4776396" y="2634706"/>
            <a:ext cx="1512168" cy="493747"/>
          </a:xfrm>
          <a:prstGeom prst="donut">
            <a:avLst>
              <a:gd name="adj" fmla="val 207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60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B07773-A873-9243-BAE0-8BAFD5606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 descr="metin, sandalye, ekran görüntüsü, mobilya içeren bir resim&#10;&#10;Açıklama otomatik olarak oluşturuldu">
            <a:extLst>
              <a:ext uri="{FF2B5EF4-FFF2-40B4-BE49-F238E27FC236}">
                <a16:creationId xmlns:a16="http://schemas.microsoft.com/office/drawing/2014/main" id="{B06A00AF-C9A5-1C62-4C41-C0F427C95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0" y="10304"/>
            <a:ext cx="3459750" cy="3442394"/>
          </a:xfrm>
        </p:spPr>
      </p:pic>
      <p:pic>
        <p:nvPicPr>
          <p:cNvPr id="3" name="Resim 2" descr="metin, ekran görüntüsü, tasarım içeren bir resim&#10;&#10;Açıklama otomatik olarak oluşturuldu">
            <a:extLst>
              <a:ext uri="{FF2B5EF4-FFF2-40B4-BE49-F238E27FC236}">
                <a16:creationId xmlns:a16="http://schemas.microsoft.com/office/drawing/2014/main" id="{A300CD28-4337-1466-DF8A-490382006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918" y="551181"/>
            <a:ext cx="5577892" cy="1980150"/>
          </a:xfrm>
          <a:prstGeom prst="rect">
            <a:avLst/>
          </a:prstGeom>
          <a:noFill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3909E6-244C-FA91-90AD-361174D8DB27}"/>
              </a:ext>
            </a:extLst>
          </p:cNvPr>
          <p:cNvSpPr txBox="1">
            <a:spLocks/>
          </p:cNvSpPr>
          <p:nvPr/>
        </p:nvSpPr>
        <p:spPr bwMode="auto">
          <a:xfrm>
            <a:off x="457200" y="6011862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https://www.omu.edu.tr/tr/duyurular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Resim 6" descr="kişi, şahıs, iç mekan, giyim, mobilya içeren bir resim&#10;&#10;Açıklama otomatik olarak oluşturuldu">
            <a:extLst>
              <a:ext uri="{FF2B5EF4-FFF2-40B4-BE49-F238E27FC236}">
                <a16:creationId xmlns:a16="http://schemas.microsoft.com/office/drawing/2014/main" id="{80BCE8AC-2ED9-3D8D-336E-E9D49F67E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1" y="3645024"/>
            <a:ext cx="3406160" cy="2554620"/>
          </a:xfrm>
          <a:prstGeom prst="rect">
            <a:avLst/>
          </a:prstGeom>
        </p:spPr>
      </p:pic>
      <p:pic>
        <p:nvPicPr>
          <p:cNvPr id="13" name="Resim 12" descr="giyim, kişi, şahıs, iç mekan, duvar içeren bir resim&#10;&#10;Açıklama otomatik olarak oluşturuldu">
            <a:extLst>
              <a:ext uri="{FF2B5EF4-FFF2-40B4-BE49-F238E27FC236}">
                <a16:creationId xmlns:a16="http://schemas.microsoft.com/office/drawing/2014/main" id="{23E65556-EB18-AA6A-0B61-4A9C1F54E6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9439" y="3236499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53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F7B51CB-59CF-5C5A-0890-E3400BB6A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9972"/>
            <a:ext cx="8229600" cy="1143000"/>
          </a:xfrm>
        </p:spPr>
        <p:txBody>
          <a:bodyPr/>
          <a:lstStyle/>
          <a:p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BURS DUYURULARI</a:t>
            </a:r>
          </a:p>
        </p:txBody>
      </p:sp>
      <p:pic>
        <p:nvPicPr>
          <p:cNvPr id="5" name="İçerik Yer Tutucusu 4" descr="metin, ekran görüntüsü, web sayfası, web sitesi içeren bir resim&#10;&#10;Açıklama otomatik olarak oluşturuldu">
            <a:extLst>
              <a:ext uri="{FF2B5EF4-FFF2-40B4-BE49-F238E27FC236}">
                <a16:creationId xmlns:a16="http://schemas.microsoft.com/office/drawing/2014/main" id="{450EEE47-59AD-85E9-A28B-F71A1E32F1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1575"/>
            <a:ext cx="8229600" cy="4514850"/>
          </a:xfr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F9FCBC6A-61AE-AE62-AFA4-98E96267FC1A}"/>
              </a:ext>
            </a:extLst>
          </p:cNvPr>
          <p:cNvSpPr txBox="1"/>
          <p:nvPr/>
        </p:nvSpPr>
        <p:spPr>
          <a:xfrm>
            <a:off x="1043608" y="6398696"/>
            <a:ext cx="7056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https://kariyer.omu.edu.tr/en/egitim-burs/burs-duyurulari</a:t>
            </a:r>
            <a:r>
              <a:rPr lang="tr-TR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9964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0565C797-5C40-F1BF-5C8A-687C412BD445}"/>
              </a:ext>
            </a:extLst>
          </p:cNvPr>
          <p:cNvSpPr/>
          <p:nvPr/>
        </p:nvSpPr>
        <p:spPr>
          <a:xfrm>
            <a:off x="-24770" y="764704"/>
            <a:ext cx="91935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Burs/Proje imkanları hakkında </a:t>
            </a:r>
          </a:p>
          <a:p>
            <a:pPr algn="ctr"/>
            <a: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bilginiz var mı?</a:t>
            </a:r>
          </a:p>
        </p:txBody>
      </p:sp>
      <p:pic>
        <p:nvPicPr>
          <p:cNvPr id="6" name="Resim 5" descr="kırpıntı çizim, grafik tasarım, çizgi film, grafik içeren bir resim&#10;&#10;Açıklama otomatik olarak oluşturuldu">
            <a:extLst>
              <a:ext uri="{FF2B5EF4-FFF2-40B4-BE49-F238E27FC236}">
                <a16:creationId xmlns:a16="http://schemas.microsoft.com/office/drawing/2014/main" id="{318D6EAD-D696-8C90-C157-105658210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675" y="1988840"/>
            <a:ext cx="4704650" cy="3918818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ABC561CE-95EB-25A5-DD1D-34056D43DA02}"/>
              </a:ext>
            </a:extLst>
          </p:cNvPr>
          <p:cNvSpPr/>
          <p:nvPr/>
        </p:nvSpPr>
        <p:spPr>
          <a:xfrm rot="2752660">
            <a:off x="5625440" y="3815454"/>
            <a:ext cx="1119754" cy="8969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latin typeface="Bradley Hand" pitchFamily="2" charset="0"/>
              </a:rPr>
              <a:t>Burslar</a:t>
            </a:r>
          </a:p>
          <a:p>
            <a:pPr algn="ctr"/>
            <a:r>
              <a:rPr lang="tr-TR" sz="1600" dirty="0">
                <a:latin typeface="Bradley Hand" pitchFamily="2" charset="0"/>
              </a:rPr>
              <a:t>Burada!</a:t>
            </a:r>
          </a:p>
        </p:txBody>
      </p:sp>
    </p:spTree>
    <p:extLst>
      <p:ext uri="{BB962C8B-B14F-4D97-AF65-F5344CB8AC3E}">
        <p14:creationId xmlns:p14="http://schemas.microsoft.com/office/powerpoint/2010/main" val="1492037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3286DF-D43B-211F-CE28-2ABE13FEA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tr-TR" b="1" dirty="0"/>
              <a:t>FİKRİNİZ Mİ VAR?</a:t>
            </a:r>
          </a:p>
        </p:txBody>
      </p:sp>
      <p:pic>
        <p:nvPicPr>
          <p:cNvPr id="5124" name="Picture 4" descr="Soru İşareti (@sorumvecevabi) / Twitter">
            <a:extLst>
              <a:ext uri="{FF2B5EF4-FFF2-40B4-BE49-F238E27FC236}">
                <a16:creationId xmlns:a16="http://schemas.microsoft.com/office/drawing/2014/main" id="{53B8EB2B-5380-3048-D6DE-F5DB75F33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2761" y="1417638"/>
            <a:ext cx="3487118" cy="348711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Başlık 1">
            <a:extLst>
              <a:ext uri="{FF2B5EF4-FFF2-40B4-BE49-F238E27FC236}">
                <a16:creationId xmlns:a16="http://schemas.microsoft.com/office/drawing/2014/main" id="{01A6057F-A1A5-0D1D-B968-0460B9C701AB}"/>
              </a:ext>
            </a:extLst>
          </p:cNvPr>
          <p:cNvSpPr txBox="1">
            <a:spLocks/>
          </p:cNvSpPr>
          <p:nvPr/>
        </p:nvSpPr>
        <p:spPr bwMode="auto">
          <a:xfrm>
            <a:off x="251520" y="4904756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tr-TR" b="1" dirty="0"/>
              <a:t>BİZE ULAŞIN</a:t>
            </a:r>
          </a:p>
        </p:txBody>
      </p:sp>
    </p:spTree>
    <p:extLst>
      <p:ext uri="{BB962C8B-B14F-4D97-AF65-F5344CB8AC3E}">
        <p14:creationId xmlns:p14="http://schemas.microsoft.com/office/powerpoint/2010/main" val="1329875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589A8DF-B140-829B-286A-B404BF028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AC238F8-9F46-9268-ABC9-5DCBE0DF3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437112"/>
            <a:ext cx="8229600" cy="1689051"/>
          </a:xfrm>
        </p:spPr>
        <p:txBody>
          <a:bodyPr/>
          <a:lstStyle/>
          <a:p>
            <a:pPr marL="0" indent="0" algn="just">
              <a:buNone/>
            </a:pPr>
            <a:r>
              <a:rPr lang="tr-TR" sz="2400" dirty="0"/>
              <a:t>Projenin amacı, bilimsel </a:t>
            </a:r>
            <a:r>
              <a:rPr lang="tr-TR" sz="2400" dirty="0" err="1"/>
              <a:t>çalışmalardan</a:t>
            </a:r>
            <a:r>
              <a:rPr lang="tr-TR" sz="2400" dirty="0"/>
              <a:t> elde edilen </a:t>
            </a:r>
            <a:r>
              <a:rPr lang="tr-TR" sz="2400" dirty="0" err="1"/>
              <a:t>çıktılara</a:t>
            </a:r>
            <a:r>
              <a:rPr lang="tr-TR" sz="2400" dirty="0"/>
              <a:t> </a:t>
            </a:r>
            <a:r>
              <a:rPr lang="tr-TR" sz="2400" dirty="0" err="1"/>
              <a:t>yönelik</a:t>
            </a:r>
            <a:r>
              <a:rPr lang="tr-TR" sz="2400" dirty="0"/>
              <a:t> fikri ve sınai </a:t>
            </a:r>
            <a:r>
              <a:rPr lang="tr-TR" sz="2400" dirty="0" err="1"/>
              <a:t>mülkiyet</a:t>
            </a:r>
            <a:r>
              <a:rPr lang="tr-TR" sz="2400" dirty="0"/>
              <a:t> haklarının (FSMH, patent veya faydalı model tescili) tescil edilmesi ile ilgili </a:t>
            </a:r>
            <a:r>
              <a:rPr lang="tr-TR" sz="2400" dirty="0" err="1"/>
              <a:t>süreçlerde</a:t>
            </a:r>
            <a:r>
              <a:rPr lang="tr-TR" sz="2400" dirty="0"/>
              <a:t> </a:t>
            </a:r>
            <a:r>
              <a:rPr lang="tr-TR" sz="2400" dirty="0" err="1"/>
              <a:t>ihtiyac</a:t>
            </a:r>
            <a:r>
              <a:rPr lang="tr-TR" sz="2400" dirty="0"/>
              <a:t>̧ duyulan giderlere </a:t>
            </a:r>
            <a:r>
              <a:rPr lang="tr-TR" sz="2400" dirty="0" err="1"/>
              <a:t>yönelik</a:t>
            </a:r>
            <a:r>
              <a:rPr lang="tr-TR" sz="2400" dirty="0"/>
              <a:t> destek projesidir.</a:t>
            </a:r>
          </a:p>
        </p:txBody>
      </p:sp>
      <p:grpSp>
        <p:nvGrpSpPr>
          <p:cNvPr id="4" name="Grup 3">
            <a:extLst>
              <a:ext uri="{FF2B5EF4-FFF2-40B4-BE49-F238E27FC236}">
                <a16:creationId xmlns:a16="http://schemas.microsoft.com/office/drawing/2014/main" id="{20D33B9B-2A4F-B833-0A21-E71075049E3C}"/>
              </a:ext>
            </a:extLst>
          </p:cNvPr>
          <p:cNvGrpSpPr/>
          <p:nvPr/>
        </p:nvGrpSpPr>
        <p:grpSpPr>
          <a:xfrm>
            <a:off x="483750" y="274638"/>
            <a:ext cx="8229600" cy="959400"/>
            <a:chOff x="0" y="0"/>
            <a:chExt cx="8229600" cy="959400"/>
          </a:xfrm>
        </p:grpSpPr>
        <p:sp>
          <p:nvSpPr>
            <p:cNvPr id="5" name="Yuvarlatılmış Dikdörtgen 4">
              <a:extLst>
                <a:ext uri="{FF2B5EF4-FFF2-40B4-BE49-F238E27FC236}">
                  <a16:creationId xmlns:a16="http://schemas.microsoft.com/office/drawing/2014/main" id="{717C631A-FFAC-38FF-19C8-3D4595394433}"/>
                </a:ext>
              </a:extLst>
            </p:cNvPr>
            <p:cNvSpPr/>
            <p:nvPr/>
          </p:nvSpPr>
          <p:spPr>
            <a:xfrm>
              <a:off x="0" y="0"/>
              <a:ext cx="8229600" cy="9594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Yuvarlatılmış Dikdörtgen 4">
              <a:extLst>
                <a:ext uri="{FF2B5EF4-FFF2-40B4-BE49-F238E27FC236}">
                  <a16:creationId xmlns:a16="http://schemas.microsoft.com/office/drawing/2014/main" id="{086814DA-D947-A28F-BA40-605C489E380D}"/>
                </a:ext>
              </a:extLst>
            </p:cNvPr>
            <p:cNvSpPr txBox="1"/>
            <p:nvPr/>
          </p:nvSpPr>
          <p:spPr>
            <a:xfrm>
              <a:off x="46834" y="46834"/>
              <a:ext cx="8135932" cy="865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r>
                <a:rPr lang="tr-TR" sz="1800" b="1" dirty="0">
                  <a:effectLst/>
                  <a:latin typeface="TimesNewRomanPS"/>
                </a:rPr>
                <a:t>OMÜ BAP 1924 FİKRİ VE SINAİ MÜLKİYET HAKLARI DESTEK PROJESİ </a:t>
              </a:r>
              <a:endParaRPr lang="tr-TR" sz="2000" dirty="0">
                <a:effectLst/>
              </a:endParaRPr>
            </a:p>
          </p:txBody>
        </p:sp>
      </p:grpSp>
      <p:pic>
        <p:nvPicPr>
          <p:cNvPr id="1026" name="Picture 2" descr="Dernek Marka Patent Tescili | EK Dernek Danışmanlığı">
            <a:extLst>
              <a:ext uri="{FF2B5EF4-FFF2-40B4-BE49-F238E27FC236}">
                <a16:creationId xmlns:a16="http://schemas.microsoft.com/office/drawing/2014/main" id="{39E81B14-E83A-064A-A517-931FBD190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048" y="1552736"/>
            <a:ext cx="3707904" cy="254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044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4EA407B-30E5-6273-E720-984B79541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BİZİM İÇİN ÖNEMLİSİNİZ!</a:t>
            </a:r>
          </a:p>
        </p:txBody>
      </p:sp>
      <p:pic>
        <p:nvPicPr>
          <p:cNvPr id="6146" name="Picture 2" descr="Tarım Siteniz: Topraksız Tarımda Besin Solüsyonu Formülasyonu Hazırlama">
            <a:extLst>
              <a:ext uri="{FF2B5EF4-FFF2-40B4-BE49-F238E27FC236}">
                <a16:creationId xmlns:a16="http://schemas.microsoft.com/office/drawing/2014/main" id="{53BBF4FB-FA15-1878-2029-8A0EA02EAA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1196752"/>
            <a:ext cx="6264696" cy="479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391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C4E9EE-F32F-0E2B-2620-97A371A76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062856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tr-TR" sz="2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https://aday.omu.edu.tr/burslar.php</a:t>
            </a:r>
            <a:r>
              <a:rPr lang="tr-TR" sz="2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Resim 5" descr="metin, ekran görüntüsü, yazı tipi, tasarım içeren bir resim&#10;&#10;Açıklama otomatik olarak oluşturuldu">
            <a:extLst>
              <a:ext uri="{FF2B5EF4-FFF2-40B4-BE49-F238E27FC236}">
                <a16:creationId xmlns:a16="http://schemas.microsoft.com/office/drawing/2014/main" id="{63FEF948-A397-183C-8174-654A3A1C3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4" y="764704"/>
            <a:ext cx="9095891" cy="5040560"/>
          </a:xfrm>
          <a:prstGeom prst="rect">
            <a:avLst/>
          </a:prstGeom>
        </p:spPr>
      </p:pic>
      <p:sp>
        <p:nvSpPr>
          <p:cNvPr id="3" name="Halka 2">
            <a:extLst>
              <a:ext uri="{FF2B5EF4-FFF2-40B4-BE49-F238E27FC236}">
                <a16:creationId xmlns:a16="http://schemas.microsoft.com/office/drawing/2014/main" id="{6E9232A3-8A5A-90EF-0E26-8649EC729169}"/>
              </a:ext>
            </a:extLst>
          </p:cNvPr>
          <p:cNvSpPr/>
          <p:nvPr/>
        </p:nvSpPr>
        <p:spPr>
          <a:xfrm>
            <a:off x="611560" y="3068156"/>
            <a:ext cx="1080120" cy="231147"/>
          </a:xfrm>
          <a:prstGeom prst="donut">
            <a:avLst>
              <a:gd name="adj" fmla="val 207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40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yagram 4">
            <a:extLst>
              <a:ext uri="{FF2B5EF4-FFF2-40B4-BE49-F238E27FC236}">
                <a16:creationId xmlns:a16="http://schemas.microsoft.com/office/drawing/2014/main" id="{9771DDC8-2B8B-E8C3-DADF-74B647723A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0375048"/>
              </p:ext>
            </p:extLst>
          </p:nvPr>
        </p:nvGraphicFramePr>
        <p:xfrm>
          <a:off x="457200" y="270892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Resim 7" descr="sabit, değişmeyen, muayyen içeren bir resim&#10;&#10;Açıklama otomatik olarak oluşturuldu">
            <a:extLst>
              <a:ext uri="{FF2B5EF4-FFF2-40B4-BE49-F238E27FC236}">
                <a16:creationId xmlns:a16="http://schemas.microsoft.com/office/drawing/2014/main" id="{E7E19A07-E53F-56D2-1B4E-0832453058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950" y="422920"/>
            <a:ext cx="25781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47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8145B2-0F99-BC86-D190-497D1EE9D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YEMEK BURSU</a:t>
            </a:r>
          </a:p>
        </p:txBody>
      </p:sp>
      <p:pic>
        <p:nvPicPr>
          <p:cNvPr id="2052" name="Picture 4" descr="YEMEK BURSU BAŞVURULARI BAŞLIYOR. – Sağlık Kültür ve Spor Daire Başkanlığı">
            <a:extLst>
              <a:ext uri="{FF2B5EF4-FFF2-40B4-BE49-F238E27FC236}">
                <a16:creationId xmlns:a16="http://schemas.microsoft.com/office/drawing/2014/main" id="{BDBDF5ED-46BD-735C-D080-249AFF39D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911" y="1916832"/>
            <a:ext cx="4038600" cy="226917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73EF0C-A1DD-AABD-70D1-EBA01D53C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08657" y="1628800"/>
            <a:ext cx="3812232" cy="4525963"/>
          </a:xfrm>
        </p:spPr>
        <p:txBody>
          <a:bodyPr wrap="square" anchor="t">
            <a:normAutofit/>
          </a:bodyPr>
          <a:lstStyle/>
          <a:p>
            <a:pPr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tr-TR" sz="1500" dirty="0"/>
          </a:p>
          <a:p>
            <a:pPr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tr-TR" sz="1500" dirty="0"/>
          </a:p>
          <a:p>
            <a:pPr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r-TR" sz="1500" dirty="0"/>
              <a:t>Üniversitemiz tarafından, belirlenen kontenjanlar dâhilinde, öğrencilere her eğitim öğretim yılında “Yemek Bursu” verilmektedir.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tr-TR" sz="1500" dirty="0"/>
          </a:p>
          <a:p>
            <a:pPr marL="0" indent="0" algn="just">
              <a:lnSpc>
                <a:spcPct val="90000"/>
              </a:lnSpc>
              <a:buNone/>
            </a:pPr>
            <a:endParaRPr lang="tr-TR" sz="1500" dirty="0"/>
          </a:p>
          <a:p>
            <a:pPr marL="0" indent="0" algn="just">
              <a:lnSpc>
                <a:spcPct val="90000"/>
              </a:lnSpc>
              <a:buNone/>
            </a:pPr>
            <a:endParaRPr lang="tr-TR" sz="1500" dirty="0"/>
          </a:p>
          <a:p>
            <a:pPr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r-TR" sz="1500" dirty="0"/>
              <a:t>Yemek bursu almaya hak kazanan öğrenciler, </a:t>
            </a:r>
            <a:r>
              <a:rPr lang="tr-TR" sz="1500" b="1" dirty="0"/>
              <a:t>akademik yıl boyunca, hafta içi günde bir öğün Sağlık Kültür ve Spor Daire Başkanlığına bağlı yemekhanelerden ücretsiz</a:t>
            </a:r>
            <a:r>
              <a:rPr lang="tr-TR" sz="1500" dirty="0"/>
              <a:t> yararlanır.</a:t>
            </a:r>
          </a:p>
          <a:p>
            <a:pPr>
              <a:lnSpc>
                <a:spcPct val="90000"/>
              </a:lnSpc>
            </a:pPr>
            <a:endParaRPr lang="tr-TR" sz="1500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C8D88C1-29EF-8A27-CF83-2D266D5C26DA}"/>
              </a:ext>
            </a:extLst>
          </p:cNvPr>
          <p:cNvSpPr txBox="1"/>
          <p:nvPr/>
        </p:nvSpPr>
        <p:spPr>
          <a:xfrm>
            <a:off x="209211" y="4368573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https://sks.omu.edu.tr/kurumsal/birimler/sosyal-hizmetler-birimi/burslar/</a:t>
            </a:r>
            <a:r>
              <a:rPr lang="tr-TR" dirty="0">
                <a:solidFill>
                  <a:schemeClr val="accent6"/>
                </a:solidFill>
              </a:rPr>
              <a:t> </a:t>
            </a:r>
          </a:p>
          <a:p>
            <a:endParaRPr lang="tr-TR" dirty="0"/>
          </a:p>
          <a:p>
            <a:r>
              <a:rPr lang="tr-TR" dirty="0"/>
              <a:t>BAŞVURU:</a:t>
            </a:r>
          </a:p>
          <a:p>
            <a:r>
              <a:rPr lang="tr-TR" dirty="0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https://portal.omu.edu.tr/</a:t>
            </a:r>
            <a:r>
              <a:rPr lang="tr-TR" dirty="0">
                <a:solidFill>
                  <a:schemeClr val="accent6"/>
                </a:solidFill>
              </a:rPr>
              <a:t> </a:t>
            </a:r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id="{C2D1A18B-5E6E-8234-BF6D-5FD9CA0220C6}"/>
              </a:ext>
            </a:extLst>
          </p:cNvPr>
          <p:cNvGrpSpPr/>
          <p:nvPr/>
        </p:nvGrpSpPr>
        <p:grpSpPr>
          <a:xfrm>
            <a:off x="483750" y="274638"/>
            <a:ext cx="8229600" cy="959400"/>
            <a:chOff x="0" y="0"/>
            <a:chExt cx="8229600" cy="959400"/>
          </a:xfrm>
        </p:grpSpPr>
        <p:sp>
          <p:nvSpPr>
            <p:cNvPr id="7" name="Yuvarlatılmış Dikdörtgen 6">
              <a:extLst>
                <a:ext uri="{FF2B5EF4-FFF2-40B4-BE49-F238E27FC236}">
                  <a16:creationId xmlns:a16="http://schemas.microsoft.com/office/drawing/2014/main" id="{9CD24741-0F5B-49B5-1116-7336644B4C49}"/>
                </a:ext>
              </a:extLst>
            </p:cNvPr>
            <p:cNvSpPr/>
            <p:nvPr/>
          </p:nvSpPr>
          <p:spPr>
            <a:xfrm>
              <a:off x="0" y="0"/>
              <a:ext cx="8229600" cy="9594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Yuvarlatılmış Dikdörtgen 4">
              <a:extLst>
                <a:ext uri="{FF2B5EF4-FFF2-40B4-BE49-F238E27FC236}">
                  <a16:creationId xmlns:a16="http://schemas.microsoft.com/office/drawing/2014/main" id="{9837719E-9419-916A-CD61-1E0E0D54DE01}"/>
                </a:ext>
              </a:extLst>
            </p:cNvPr>
            <p:cNvSpPr txBox="1"/>
            <p:nvPr/>
          </p:nvSpPr>
          <p:spPr>
            <a:xfrm>
              <a:off x="46834" y="46834"/>
              <a:ext cx="8135932" cy="865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algn="ctr" defTabSz="182245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000" b="1" kern="1200" dirty="0"/>
                <a:t>YEMEK BURSU</a:t>
              </a:r>
              <a:endParaRPr lang="tr-TR" sz="2000" b="1" i="0" u="none" strike="noStrike" dirty="0">
                <a:solidFill>
                  <a:srgbClr val="FFFFFF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2675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8145B2-0F99-BC86-D190-497D1EE9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KISMİ ZAMANLI ÖĞRENCİ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73EF0C-A1DD-AABD-70D1-EBA01D53C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/>
          <a:lstStyle/>
          <a:p>
            <a:pPr algn="just"/>
            <a:r>
              <a:rPr lang="tr-TR" sz="1500" dirty="0" err="1"/>
              <a:t>Ondokuz</a:t>
            </a:r>
            <a:r>
              <a:rPr lang="tr-TR" sz="1500" dirty="0"/>
              <a:t> Mayıs Üniversitesi öğrencileri belirlenen kontenjanlar dahilinde kendi Fakülte ve Yüksekokullarının bölüm, atölye, laboratuvar, kütüphane vb. birimlerinde, Merkez Kütüphanede veya Üniversitemiz Rektörlüğüne bağlı idari birimlerde, </a:t>
            </a:r>
            <a:r>
              <a:rPr lang="tr-TR" sz="1500" b="1" dirty="0"/>
              <a:t>her eğitim öğretim yılının güz ve bahar yarıyıllarında yarı zamanlı (ayda 60 saate kadar) olarak çalıştırılabilmektedirler.</a:t>
            </a:r>
          </a:p>
          <a:p>
            <a:pPr algn="just"/>
            <a:endParaRPr lang="tr-TR" sz="1500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7C4ECD5-87DA-C10E-DB22-4543F013CAC1}"/>
              </a:ext>
            </a:extLst>
          </p:cNvPr>
          <p:cNvSpPr txBox="1"/>
          <p:nvPr/>
        </p:nvSpPr>
        <p:spPr>
          <a:xfrm>
            <a:off x="718734" y="2707178"/>
            <a:ext cx="8363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https://sks.omu.edu.tr/kismi-zamanli-ogrenci-sik-sorulan-sorular-ve-cevaplar/</a:t>
            </a:r>
            <a:r>
              <a:rPr lang="tr-TR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3074" name="Picture 2" descr="Kısmi Zamanlı Öğrenci Çalıştırma ve Yemek Bursu Başvuruları Açıldı | OMÜ | Ondokuz  Mayıs Üniversitesi">
            <a:extLst>
              <a:ext uri="{FF2B5EF4-FFF2-40B4-BE49-F238E27FC236}">
                <a16:creationId xmlns:a16="http://schemas.microsoft.com/office/drawing/2014/main" id="{1F99FDE9-20DB-EDDC-7FBD-44B6AA789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332"/>
            <a:ext cx="9144000" cy="276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55FC9899-B346-69B8-0641-9EA7BB04D2E8}"/>
              </a:ext>
            </a:extLst>
          </p:cNvPr>
          <p:cNvSpPr/>
          <p:nvPr/>
        </p:nvSpPr>
        <p:spPr>
          <a:xfrm>
            <a:off x="457200" y="6093296"/>
            <a:ext cx="3034680" cy="310398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4" name="Grup 3">
            <a:extLst>
              <a:ext uri="{FF2B5EF4-FFF2-40B4-BE49-F238E27FC236}">
                <a16:creationId xmlns:a16="http://schemas.microsoft.com/office/drawing/2014/main" id="{ED434762-F7E9-2C0C-A90C-CFF2B4219A6A}"/>
              </a:ext>
            </a:extLst>
          </p:cNvPr>
          <p:cNvGrpSpPr/>
          <p:nvPr/>
        </p:nvGrpSpPr>
        <p:grpSpPr>
          <a:xfrm>
            <a:off x="467544" y="116632"/>
            <a:ext cx="8229600" cy="959400"/>
            <a:chOff x="0" y="0"/>
            <a:chExt cx="8229600" cy="959400"/>
          </a:xfrm>
        </p:grpSpPr>
        <p:sp>
          <p:nvSpPr>
            <p:cNvPr id="7" name="Yuvarlatılmış Dikdörtgen 6">
              <a:extLst>
                <a:ext uri="{FF2B5EF4-FFF2-40B4-BE49-F238E27FC236}">
                  <a16:creationId xmlns:a16="http://schemas.microsoft.com/office/drawing/2014/main" id="{E542F30A-2B94-7002-8680-ED2DA8345EB3}"/>
                </a:ext>
              </a:extLst>
            </p:cNvPr>
            <p:cNvSpPr/>
            <p:nvPr/>
          </p:nvSpPr>
          <p:spPr>
            <a:xfrm>
              <a:off x="0" y="0"/>
              <a:ext cx="8229600" cy="9594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Yuvarlatılmış Dikdörtgen 4">
              <a:extLst>
                <a:ext uri="{FF2B5EF4-FFF2-40B4-BE49-F238E27FC236}">
                  <a16:creationId xmlns:a16="http://schemas.microsoft.com/office/drawing/2014/main" id="{96F05537-B4CD-BA5A-6C1D-1978805BF329}"/>
                </a:ext>
              </a:extLst>
            </p:cNvPr>
            <p:cNvSpPr txBox="1"/>
            <p:nvPr/>
          </p:nvSpPr>
          <p:spPr>
            <a:xfrm>
              <a:off x="46834" y="46834"/>
              <a:ext cx="8135932" cy="865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algn="ctr" defTabSz="182245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000" b="1" kern="1200" dirty="0"/>
                <a:t>KISMI ZAMANLI ÖĞRENCİ</a:t>
              </a:r>
              <a:endParaRPr lang="tr-TR" sz="2000" b="1" i="0" u="none" strike="noStrike" dirty="0">
                <a:solidFill>
                  <a:srgbClr val="FFFFFF"/>
                </a:solidFill>
                <a:effectLst/>
                <a:latin typeface="Helvetica" pitchFamily="2" charset="0"/>
              </a:endParaRP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BA2FC6E-8CB0-F071-7458-5B55D544014E}"/>
              </a:ext>
            </a:extLst>
          </p:cNvPr>
          <p:cNvSpPr txBox="1"/>
          <p:nvPr/>
        </p:nvSpPr>
        <p:spPr>
          <a:xfrm>
            <a:off x="722388" y="330892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u="sng" dirty="0" err="1">
                <a:solidFill>
                  <a:schemeClr val="accent2"/>
                </a:solidFill>
              </a:rPr>
              <a:t>https</a:t>
            </a:r>
            <a:r>
              <a:rPr lang="tr-TR" u="sng" dirty="0">
                <a:solidFill>
                  <a:schemeClr val="accent2"/>
                </a:solidFill>
              </a:rPr>
              <a:t>://</a:t>
            </a:r>
            <a:r>
              <a:rPr lang="tr-TR" u="sng" dirty="0" err="1">
                <a:solidFill>
                  <a:schemeClr val="accent2"/>
                </a:solidFill>
              </a:rPr>
              <a:t>basvuru.omu.edu.tr</a:t>
            </a:r>
            <a:r>
              <a:rPr lang="tr-TR" u="sng" dirty="0">
                <a:solidFill>
                  <a:schemeClr val="accent2"/>
                </a:solidFill>
              </a:rPr>
              <a:t>/ </a:t>
            </a:r>
          </a:p>
        </p:txBody>
      </p:sp>
    </p:spTree>
    <p:extLst>
      <p:ext uri="{BB962C8B-B14F-4D97-AF65-F5344CB8AC3E}">
        <p14:creationId xmlns:p14="http://schemas.microsoft.com/office/powerpoint/2010/main" val="2174280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479C65D6-D585-4C64-4FC7-E439BB2A9BD2}"/>
              </a:ext>
            </a:extLst>
          </p:cNvPr>
          <p:cNvSpPr txBox="1">
            <a:spLocks/>
          </p:cNvSpPr>
          <p:nvPr/>
        </p:nvSpPr>
        <p:spPr bwMode="auto">
          <a:xfrm>
            <a:off x="430650" y="1045495"/>
            <a:ext cx="8229600" cy="334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tr-TR" sz="1800" b="1" dirty="0">
              <a:solidFill>
                <a:srgbClr val="BF0000"/>
              </a:solidFill>
              <a:latin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tr-TR" sz="1800" b="1" dirty="0">
                <a:solidFill>
                  <a:srgbClr val="BF0000"/>
                </a:solidFill>
                <a:latin typeface="Arial" panose="020B0604020202020204" pitchFamily="34" charset="0"/>
              </a:rPr>
              <a:t>Çağrının Amacı ve Kapsamı </a:t>
            </a:r>
          </a:p>
          <a:p>
            <a:pPr marL="0" indent="0" algn="just">
              <a:buNone/>
            </a:pPr>
            <a:endParaRPr lang="tr-TR" sz="1800" dirty="0">
              <a:effectLst/>
              <a:latin typeface="ArialMT"/>
            </a:endParaRPr>
          </a:p>
          <a:p>
            <a:pPr marL="0" indent="0" algn="just">
              <a:buNone/>
            </a:pPr>
            <a:r>
              <a:rPr lang="tr-TR" sz="1800" dirty="0">
                <a:effectLst/>
                <a:latin typeface="ArialMT"/>
              </a:rPr>
              <a:t>Programın amacı, </a:t>
            </a:r>
            <a:r>
              <a:rPr lang="tr-TR" sz="1800" dirty="0" err="1">
                <a:effectLst/>
                <a:latin typeface="ArialMT"/>
              </a:rPr>
              <a:t>Ondokuz</a:t>
            </a:r>
            <a:r>
              <a:rPr lang="tr-TR" sz="1800" dirty="0">
                <a:effectLst/>
                <a:latin typeface="ArialMT"/>
              </a:rPr>
              <a:t> Mayıs Üniversitesi öğrencilerinin araştırma kültürü ve proje deneyimi kazanmasını ve bilimsel faaliyetlerde bulunmasını amaçlamaktadır.</a:t>
            </a:r>
            <a:endParaRPr lang="tr-TR" sz="1800" dirty="0">
              <a:latin typeface="ArialMT"/>
            </a:endParaRPr>
          </a:p>
          <a:p>
            <a:pPr marL="0" indent="0">
              <a:buFontTx/>
              <a:buNone/>
            </a:pPr>
            <a:endParaRPr lang="tr-TR" dirty="0"/>
          </a:p>
          <a:p>
            <a:endParaRPr lang="tr-TR" dirty="0"/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323BC6EF-C384-944A-CDBA-AF3C1B02E069}"/>
              </a:ext>
            </a:extLst>
          </p:cNvPr>
          <p:cNvGrpSpPr/>
          <p:nvPr/>
        </p:nvGrpSpPr>
        <p:grpSpPr>
          <a:xfrm>
            <a:off x="483750" y="274638"/>
            <a:ext cx="8229600" cy="959400"/>
            <a:chOff x="0" y="0"/>
            <a:chExt cx="8229600" cy="959400"/>
          </a:xfrm>
        </p:grpSpPr>
        <p:sp>
          <p:nvSpPr>
            <p:cNvPr id="6" name="Yuvarlatılmış Dikdörtgen 5">
              <a:extLst>
                <a:ext uri="{FF2B5EF4-FFF2-40B4-BE49-F238E27FC236}">
                  <a16:creationId xmlns:a16="http://schemas.microsoft.com/office/drawing/2014/main" id="{B311A97B-C4C2-41C4-5166-440E943923A9}"/>
                </a:ext>
              </a:extLst>
            </p:cNvPr>
            <p:cNvSpPr/>
            <p:nvPr/>
          </p:nvSpPr>
          <p:spPr>
            <a:xfrm>
              <a:off x="0" y="0"/>
              <a:ext cx="8229600" cy="9594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Yuvarlatılmış Dikdörtgen 4">
              <a:extLst>
                <a:ext uri="{FF2B5EF4-FFF2-40B4-BE49-F238E27FC236}">
                  <a16:creationId xmlns:a16="http://schemas.microsoft.com/office/drawing/2014/main" id="{77259895-4FF8-7B41-F65A-7D7E377CC81C}"/>
                </a:ext>
              </a:extLst>
            </p:cNvPr>
            <p:cNvSpPr txBox="1"/>
            <p:nvPr/>
          </p:nvSpPr>
          <p:spPr>
            <a:xfrm>
              <a:off x="46834" y="46834"/>
              <a:ext cx="8135932" cy="865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defTabSz="182245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000" b="1" kern="1200" dirty="0"/>
                <a:t>OMÜ BAP 1914 LİSANS ÖĞRENCİSİ KATILIMLI ARAŞTIRMA PROJESİ</a:t>
              </a:r>
              <a:endParaRPr lang="tr-TR" sz="2000" b="1" i="0" u="none" strike="noStrike" dirty="0">
                <a:solidFill>
                  <a:srgbClr val="FFFFFF"/>
                </a:solidFill>
                <a:effectLst/>
                <a:latin typeface="Helvetica" pitchFamily="2" charset="0"/>
              </a:endParaRPr>
            </a:p>
          </p:txBody>
        </p:sp>
      </p:grpSp>
      <p:pic>
        <p:nvPicPr>
          <p:cNvPr id="2" name="Picture 2" descr="OMÜ, Proje Üreten Lisans Öğrencilerine İlk Defa BAP Bütçesinden Destek  Sağlayacak | OMÜ | Ondokuz Mayıs Üniversitesi">
            <a:extLst>
              <a:ext uri="{FF2B5EF4-FFF2-40B4-BE49-F238E27FC236}">
                <a16:creationId xmlns:a16="http://schemas.microsoft.com/office/drawing/2014/main" id="{C246F90F-AEE0-0DCF-153F-A49868FA2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50769"/>
            <a:ext cx="4713312" cy="353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B9A69BA-681E-50C6-3CBA-8B0C9AA4252C}"/>
              </a:ext>
            </a:extLst>
          </p:cNvPr>
          <p:cNvSpPr/>
          <p:nvPr/>
        </p:nvSpPr>
        <p:spPr>
          <a:xfrm>
            <a:off x="2768525" y="5601293"/>
            <a:ext cx="1970128" cy="6123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 DESTEĞİ</a:t>
            </a:r>
          </a:p>
          <a:p>
            <a:pPr algn="ctr"/>
            <a:r>
              <a:rPr lang="tr-TR" sz="12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12.000 TL</a:t>
            </a:r>
            <a:endParaRPr lang="tr-TR" sz="1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18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 4">
            <a:extLst>
              <a:ext uri="{FF2B5EF4-FFF2-40B4-BE49-F238E27FC236}">
                <a16:creationId xmlns:a16="http://schemas.microsoft.com/office/drawing/2014/main" id="{323BC6EF-C384-944A-CDBA-AF3C1B02E069}"/>
              </a:ext>
            </a:extLst>
          </p:cNvPr>
          <p:cNvGrpSpPr/>
          <p:nvPr/>
        </p:nvGrpSpPr>
        <p:grpSpPr>
          <a:xfrm>
            <a:off x="483750" y="274638"/>
            <a:ext cx="8229600" cy="959400"/>
            <a:chOff x="0" y="0"/>
            <a:chExt cx="8229600" cy="959400"/>
          </a:xfrm>
        </p:grpSpPr>
        <p:sp>
          <p:nvSpPr>
            <p:cNvPr id="6" name="Yuvarlatılmış Dikdörtgen 5">
              <a:extLst>
                <a:ext uri="{FF2B5EF4-FFF2-40B4-BE49-F238E27FC236}">
                  <a16:creationId xmlns:a16="http://schemas.microsoft.com/office/drawing/2014/main" id="{B311A97B-C4C2-41C4-5166-440E943923A9}"/>
                </a:ext>
              </a:extLst>
            </p:cNvPr>
            <p:cNvSpPr/>
            <p:nvPr/>
          </p:nvSpPr>
          <p:spPr>
            <a:xfrm>
              <a:off x="0" y="0"/>
              <a:ext cx="8229600" cy="9594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Yuvarlatılmış Dikdörtgen 4">
              <a:extLst>
                <a:ext uri="{FF2B5EF4-FFF2-40B4-BE49-F238E27FC236}">
                  <a16:creationId xmlns:a16="http://schemas.microsoft.com/office/drawing/2014/main" id="{77259895-4FF8-7B41-F65A-7D7E377CC81C}"/>
                </a:ext>
              </a:extLst>
            </p:cNvPr>
            <p:cNvSpPr txBox="1"/>
            <p:nvPr/>
          </p:nvSpPr>
          <p:spPr>
            <a:xfrm>
              <a:off x="46834" y="46834"/>
              <a:ext cx="8135932" cy="865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defTabSz="182245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000" b="1" kern="1200" dirty="0"/>
                <a:t>OMÜ BAP 1914 LİSANS ÖĞRENCİSİ KATILIMLI ARAŞTIRMA PROJESİ</a:t>
              </a:r>
              <a:endParaRPr lang="tr-TR" sz="2000" b="1" i="0" u="none" strike="noStrike" dirty="0">
                <a:solidFill>
                  <a:srgbClr val="FFFFFF"/>
                </a:solidFill>
                <a:effectLst/>
                <a:latin typeface="Helvetica" pitchFamily="2" charset="0"/>
              </a:endParaRPr>
            </a:p>
          </p:txBody>
        </p:sp>
      </p:grpSp>
      <p:sp>
        <p:nvSpPr>
          <p:cNvPr id="2" name="İçerik Yer Tutucusu 2">
            <a:extLst>
              <a:ext uri="{FF2B5EF4-FFF2-40B4-BE49-F238E27FC236}">
                <a16:creationId xmlns:a16="http://schemas.microsoft.com/office/drawing/2014/main" id="{A6F713E5-E815-2B50-BC00-9C4CFE2C1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pPr algn="just" fontAlgn="base">
              <a:buFont typeface="Arial" panose="020B0604020202020204" pitchFamily="34" charset="0"/>
              <a:buChar char="•"/>
            </a:pPr>
            <a:r>
              <a:rPr lang="tr-TR" sz="1800" dirty="0">
                <a:latin typeface="ArialMT"/>
              </a:rPr>
              <a:t>Başvuru sahibinin lisans öğrenimi görüyor olması,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tr-TR" sz="1800" dirty="0">
                <a:latin typeface="ArialMT"/>
              </a:rPr>
              <a:t>Yürütücülüğünü üniversitemizde doktoralı öğretim elemanının üstlendiği en az 1 en fazla 5 lisans öğrenci araştırmacı olarak görev alabilir.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tr-TR" sz="1800" dirty="0">
                <a:latin typeface="ArialMT"/>
              </a:rPr>
              <a:t>Proje Yazma Eğitimi almış öğrencilerin projelerine öncelik verilecektir.</a:t>
            </a:r>
            <a:endParaRPr lang="tr-TR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A1A4724-6C85-EDEE-36D2-506753B9A876}"/>
              </a:ext>
            </a:extLst>
          </p:cNvPr>
          <p:cNvSpPr txBox="1"/>
          <p:nvPr/>
        </p:nvSpPr>
        <p:spPr>
          <a:xfrm>
            <a:off x="564524" y="161950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tr-TR" sz="1800" b="1" dirty="0">
                <a:solidFill>
                  <a:srgbClr val="BF0000"/>
                </a:solidFill>
                <a:effectLst/>
                <a:latin typeface="Arial" panose="020B0604020202020204" pitchFamily="34" charset="0"/>
              </a:rPr>
              <a:t>Başvuru Şartları</a:t>
            </a:r>
            <a:endParaRPr lang="tr-TR" sz="1800" dirty="0"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125990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EC405072-A856-8985-C96A-3B379B426086}"/>
              </a:ext>
            </a:extLst>
          </p:cNvPr>
          <p:cNvSpPr txBox="1"/>
          <p:nvPr/>
        </p:nvSpPr>
        <p:spPr>
          <a:xfrm>
            <a:off x="662547" y="146372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tr-TR" sz="1800" b="1" dirty="0">
                <a:solidFill>
                  <a:srgbClr val="BF0000"/>
                </a:solidFill>
                <a:effectLst/>
                <a:latin typeface="Arial" panose="020B0604020202020204" pitchFamily="34" charset="0"/>
              </a:rPr>
              <a:t>Başvuru Tarihleri</a:t>
            </a:r>
            <a:endParaRPr lang="tr-TR" sz="1800" dirty="0">
              <a:latin typeface="ArialMT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8109ECE1-4C8B-4374-3700-FDF09A675166}"/>
              </a:ext>
            </a:extLst>
          </p:cNvPr>
          <p:cNvSpPr txBox="1"/>
          <p:nvPr/>
        </p:nvSpPr>
        <p:spPr>
          <a:xfrm>
            <a:off x="681185" y="320119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tr-TR" sz="1800" b="1" dirty="0">
                <a:solidFill>
                  <a:srgbClr val="BF0000"/>
                </a:solidFill>
                <a:effectLst/>
                <a:latin typeface="Arial" panose="020B0604020202020204" pitchFamily="34" charset="0"/>
              </a:rPr>
              <a:t>Destek Miktarı ve Ödeme Koşulları</a:t>
            </a:r>
            <a:endParaRPr lang="tr-TR" sz="1800" dirty="0">
              <a:latin typeface="ArialMT"/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F103F707-C272-8A2B-F6ED-349DFE46652C}"/>
              </a:ext>
            </a:extLst>
          </p:cNvPr>
          <p:cNvSpPr txBox="1"/>
          <p:nvPr/>
        </p:nvSpPr>
        <p:spPr>
          <a:xfrm>
            <a:off x="421974" y="3682451"/>
            <a:ext cx="8713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dirty="0">
                <a:latin typeface="ArialMT"/>
                <a:cs typeface="+mn-cs"/>
              </a:rPr>
              <a:t>Proje süresi en az 6, en fazla 12 aydır. Bu projelere en fazla 3 ay ek süre verilir.</a:t>
            </a:r>
          </a:p>
          <a:p>
            <a:pPr algn="just"/>
            <a:endParaRPr lang="tr-TR" dirty="0">
              <a:latin typeface="ArialMT"/>
              <a:cs typeface="+mn-cs"/>
            </a:endParaRPr>
          </a:p>
          <a:p>
            <a:pPr algn="just"/>
            <a:r>
              <a:rPr lang="tr-TR" dirty="0">
                <a:latin typeface="ArialMT"/>
                <a:cs typeface="+mn-cs"/>
              </a:rPr>
              <a:t>Maksimum destek tutarı 12.000 TL'dir.</a:t>
            </a:r>
          </a:p>
          <a:p>
            <a:pPr algn="just" fontAlgn="base"/>
            <a:endParaRPr lang="tr-TR" dirty="0">
              <a:latin typeface="ArialMT"/>
              <a:cs typeface="+mn-cs"/>
            </a:endParaRP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07D1FCBA-2F04-D4B5-E96D-62349CABEC71}"/>
              </a:ext>
            </a:extLst>
          </p:cNvPr>
          <p:cNvGrpSpPr/>
          <p:nvPr/>
        </p:nvGrpSpPr>
        <p:grpSpPr>
          <a:xfrm>
            <a:off x="483750" y="274638"/>
            <a:ext cx="8229600" cy="959400"/>
            <a:chOff x="0" y="0"/>
            <a:chExt cx="8229600" cy="959400"/>
          </a:xfrm>
        </p:grpSpPr>
        <p:sp>
          <p:nvSpPr>
            <p:cNvPr id="3" name="Yuvarlatılmış Dikdörtgen 2">
              <a:extLst>
                <a:ext uri="{FF2B5EF4-FFF2-40B4-BE49-F238E27FC236}">
                  <a16:creationId xmlns:a16="http://schemas.microsoft.com/office/drawing/2014/main" id="{8DA0E8BD-6055-02C6-9534-D2C06F814D90}"/>
                </a:ext>
              </a:extLst>
            </p:cNvPr>
            <p:cNvSpPr/>
            <p:nvPr/>
          </p:nvSpPr>
          <p:spPr>
            <a:xfrm>
              <a:off x="0" y="0"/>
              <a:ext cx="8229600" cy="9594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Yuvarlatılmış Dikdörtgen 4">
              <a:extLst>
                <a:ext uri="{FF2B5EF4-FFF2-40B4-BE49-F238E27FC236}">
                  <a16:creationId xmlns:a16="http://schemas.microsoft.com/office/drawing/2014/main" id="{9F1CA878-E82A-A550-68C8-9AD9F39313B3}"/>
                </a:ext>
              </a:extLst>
            </p:cNvPr>
            <p:cNvSpPr txBox="1"/>
            <p:nvPr/>
          </p:nvSpPr>
          <p:spPr>
            <a:xfrm>
              <a:off x="46834" y="46834"/>
              <a:ext cx="8135932" cy="865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defTabSz="182245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000" b="1" kern="1200" dirty="0"/>
                <a:t>OMÜ BAP 1914 LİSANS ÖĞRENCİSİ KATILIMLI ARAŞTIRMA PROJESİ</a:t>
              </a:r>
              <a:endParaRPr lang="tr-TR" sz="2000" b="1" i="0" u="none" strike="noStrike" dirty="0">
                <a:solidFill>
                  <a:srgbClr val="FFFFFF"/>
                </a:solidFill>
                <a:effectLst/>
                <a:latin typeface="Helvetica" pitchFamily="2" charset="0"/>
              </a:endParaRPr>
            </a:p>
          </p:txBody>
        </p:sp>
      </p:grpSp>
      <p:sp>
        <p:nvSpPr>
          <p:cNvPr id="8" name="Metin kutusu 7">
            <a:extLst>
              <a:ext uri="{FF2B5EF4-FFF2-40B4-BE49-F238E27FC236}">
                <a16:creationId xmlns:a16="http://schemas.microsoft.com/office/drawing/2014/main" id="{9EBD3616-2764-D6D9-8565-1C314314B4F3}"/>
              </a:ext>
            </a:extLst>
          </p:cNvPr>
          <p:cNvSpPr txBox="1"/>
          <p:nvPr/>
        </p:nvSpPr>
        <p:spPr>
          <a:xfrm>
            <a:off x="421974" y="2106551"/>
            <a:ext cx="8713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tr-TR" dirty="0">
                <a:latin typeface="ArialMT"/>
                <a:cs typeface="+mn-cs"/>
              </a:rPr>
              <a:t>Proje başvurusu belirli bir takvime bağlı olmaksızın her zaman yapılabilir.</a:t>
            </a:r>
          </a:p>
        </p:txBody>
      </p:sp>
    </p:spTree>
    <p:extLst>
      <p:ext uri="{BB962C8B-B14F-4D97-AF65-F5344CB8AC3E}">
        <p14:creationId xmlns:p14="http://schemas.microsoft.com/office/powerpoint/2010/main" val="2979689417"/>
      </p:ext>
    </p:extLst>
  </p:cSld>
  <p:clrMapOvr>
    <a:masterClrMapping/>
  </p:clrMapOvr>
</p:sld>
</file>

<file path=ppt/theme/theme1.xml><?xml version="1.0" encoding="utf-8"?>
<a:theme xmlns:a="http://schemas.openxmlformats.org/drawingml/2006/main" name="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unu1" id="{8726E870-6B55-4993-B173-C1955522032C}" vid="{39669771-7DC0-4038-AD34-67DC5E4A088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sunum_sablon</Template>
  <TotalTime>9963</TotalTime>
  <Words>854</Words>
  <Application>Microsoft Macintosh PowerPoint</Application>
  <PresentationFormat>Ekran Gösterisi (4:3)</PresentationFormat>
  <Paragraphs>107</Paragraphs>
  <Slides>22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9" baseType="lpstr">
      <vt:lpstr>Arial</vt:lpstr>
      <vt:lpstr>ArialMT</vt:lpstr>
      <vt:lpstr>Bradley Hand</vt:lpstr>
      <vt:lpstr>Calibri</vt:lpstr>
      <vt:lpstr>Helvetica</vt:lpstr>
      <vt:lpstr>TimesNewRomanPS</vt:lpstr>
      <vt:lpstr>Varsayılan Tasarım</vt:lpstr>
      <vt:lpstr>PowerPoint Sunusu</vt:lpstr>
      <vt:lpstr>PowerPoint Sunusu</vt:lpstr>
      <vt:lpstr>https://aday.omu.edu.tr/burslar.php </vt:lpstr>
      <vt:lpstr>PowerPoint Sunusu</vt:lpstr>
      <vt:lpstr>YEMEK BURSU</vt:lpstr>
      <vt:lpstr>KISMİ ZAMANLI ÖĞRENCİ</vt:lpstr>
      <vt:lpstr>PowerPoint Sunusu</vt:lpstr>
      <vt:lpstr>PowerPoint Sunusu</vt:lpstr>
      <vt:lpstr>PowerPoint Sunusu</vt:lpstr>
      <vt:lpstr>PowerPoint Sunusu</vt:lpstr>
      <vt:lpstr>TÜRKİYE CUMHURİYETİ GENÇLİK VE SPOR BAKANLIĞI KREDİ YURTLAR GENEL MÜDÜRLÜĞÜ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BURS DUYURULARI</vt:lpstr>
      <vt:lpstr>FİKRİNİZ Mİ VAR?</vt:lpstr>
      <vt:lpstr>PowerPoint Sunusu</vt:lpstr>
      <vt:lpstr>BİZİM İÇİN ÖNEMLİSİNİZ!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hakem</dc:creator>
  <cp:lastModifiedBy>Burak AKYÜZ</cp:lastModifiedBy>
  <cp:revision>83</cp:revision>
  <cp:lastPrinted>1601-01-01T00:00:00Z</cp:lastPrinted>
  <dcterms:created xsi:type="dcterms:W3CDTF">2019-10-14T09:03:30Z</dcterms:created>
  <dcterms:modified xsi:type="dcterms:W3CDTF">2023-05-24T08:19:09Z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