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51" r:id="rId3"/>
    <p:sldId id="584" r:id="rId4"/>
    <p:sldId id="585" r:id="rId5"/>
    <p:sldId id="589" r:id="rId6"/>
    <p:sldId id="587" r:id="rId7"/>
    <p:sldId id="591" r:id="rId8"/>
    <p:sldId id="588" r:id="rId9"/>
    <p:sldId id="592" r:id="rId10"/>
    <p:sldId id="593" r:id="rId11"/>
    <p:sldId id="590" r:id="rId12"/>
    <p:sldId id="594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0" autoAdjust="0"/>
    <p:restoredTop sz="94866" autoAdjust="0"/>
  </p:normalViewPr>
  <p:slideViewPr>
    <p:cSldViewPr>
      <p:cViewPr varScale="1">
        <p:scale>
          <a:sx n="82" d="100"/>
          <a:sy n="82" d="100"/>
        </p:scale>
        <p:origin x="16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C431-44C6-FB46-A3EC-A4FCD240CC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BF5DF90-052F-134D-94A2-9A773D389B50}">
      <dgm:prSet/>
      <dgm:spPr/>
      <dgm:t>
        <a:bodyPr/>
        <a:lstStyle/>
        <a:p>
          <a:pPr algn="ctr"/>
          <a:r>
            <a:rPr lang="tr-TR" dirty="0" smtClean="0"/>
            <a:t>Program/Ders Güncellemelerine İlişkin Öğrenci Katkısının Önemi</a:t>
          </a:r>
          <a:endParaRPr lang="tr-TR" dirty="0"/>
        </a:p>
      </dgm:t>
    </dgm:pt>
    <dgm:pt modelId="{8ACFD4D5-D928-AC48-8442-1331E9985B2E}" type="parTrans" cxnId="{BE4EB947-EC93-5348-AA55-461A7028761E}">
      <dgm:prSet/>
      <dgm:spPr/>
      <dgm:t>
        <a:bodyPr/>
        <a:lstStyle/>
        <a:p>
          <a:endParaRPr lang="tr-TR"/>
        </a:p>
      </dgm:t>
    </dgm:pt>
    <dgm:pt modelId="{7C9CCDE8-37A7-A643-BBB1-522E93E76276}" type="sibTrans" cxnId="{BE4EB947-EC93-5348-AA55-461A7028761E}">
      <dgm:prSet/>
      <dgm:spPr/>
      <dgm:t>
        <a:bodyPr/>
        <a:lstStyle/>
        <a:p>
          <a:endParaRPr lang="tr-TR"/>
        </a:p>
      </dgm:t>
    </dgm:pt>
    <dgm:pt modelId="{141FFD53-A402-F347-9FA6-9102F6CB256B}" type="pres">
      <dgm:prSet presAssocID="{CF7DC431-44C6-FB46-A3EC-A4FCD240C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246D8C-C977-694D-82D0-05D865C2BCB0}" type="pres">
      <dgm:prSet presAssocID="{BBF5DF90-052F-134D-94A2-9A773D389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4EB947-EC93-5348-AA55-461A7028761E}" srcId="{CF7DC431-44C6-FB46-A3EC-A4FCD240CC8B}" destId="{BBF5DF90-052F-134D-94A2-9A773D389B50}" srcOrd="0" destOrd="0" parTransId="{8ACFD4D5-D928-AC48-8442-1331E9985B2E}" sibTransId="{7C9CCDE8-37A7-A643-BBB1-522E93E76276}"/>
    <dgm:cxn modelId="{C5DDCEDD-4E03-6D4C-8A60-BD9D51631ECE}" type="presOf" srcId="{BBF5DF90-052F-134D-94A2-9A773D389B50}" destId="{7B246D8C-C977-694D-82D0-05D865C2BCB0}" srcOrd="0" destOrd="0" presId="urn:microsoft.com/office/officeart/2005/8/layout/vList2"/>
    <dgm:cxn modelId="{3CD3A43A-B8B8-CC40-BB8D-45E782C5E78A}" type="presOf" srcId="{CF7DC431-44C6-FB46-A3EC-A4FCD240CC8B}" destId="{141FFD53-A402-F347-9FA6-9102F6CB256B}" srcOrd="0" destOrd="0" presId="urn:microsoft.com/office/officeart/2005/8/layout/vList2"/>
    <dgm:cxn modelId="{A800038A-CE45-5F4D-943E-959D69D5E8CD}" type="presParOf" srcId="{141FFD53-A402-F347-9FA6-9102F6CB256B}" destId="{7B246D8C-C977-694D-82D0-05D865C2BC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46D8C-C977-694D-82D0-05D865C2BCB0}">
      <dsp:nvSpPr>
        <dsp:cNvPr id="0" name=""/>
        <dsp:cNvSpPr/>
      </dsp:nvSpPr>
      <dsp:spPr>
        <a:xfrm>
          <a:off x="0" y="11654"/>
          <a:ext cx="8229600" cy="1119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Program/Ders Güncellemelerine İlişkin Öğrenci Katkısının Önemi</a:t>
          </a:r>
          <a:endParaRPr lang="tr-TR" sz="2900" kern="1200" dirty="0"/>
        </a:p>
      </dsp:txBody>
      <dsp:txXfrm>
        <a:off x="54659" y="66313"/>
        <a:ext cx="8120282" cy="101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3E8776-AB09-4EDC-BA1D-EF4E5378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0ED28E-E00B-48F0-8DCE-0A0CDD4EA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730A-0A11-42E7-8CE9-6123E48B2DB5}" type="datetimeFigureOut">
              <a:rPr lang="tr-TR" smtClean="0"/>
              <a:t>25.05.2023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B4F14-AF67-4617-94A3-B44E02F4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31D0F-BB1A-45A1-BB38-B8B30A1B3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F970-FFD7-4C47-8F4E-4A357BFA8F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E7B8-CF6E-F245-A67A-40FB5324506D}" type="datetimeFigureOut">
              <a:rPr lang="tr-TR" smtClean="0"/>
              <a:t>25.05.2023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F3BF-69A4-C14F-8391-9EE819AB4F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8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7487D298-1B85-4809-8876-81D3304E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C37AB5C-7F07-47D8-A788-722AAEF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35F604-7929-4CDE-8A84-087B8DAF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6F884-D715-4ED2-875E-08FBCF8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E28AE-7438-4147-A44D-FD6BBB5A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D3C9B-FEDD-4309-A91C-9CA1AC68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947-FA5D-453E-83C0-691EA497C3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09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88F26E1D-B5D5-467D-A732-7F9CA8F46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D9801B3-D8C9-443D-AFA1-C8E352C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12BA58-6D5E-45A1-8BB2-B58B7643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7FAAEB-FF59-4AF9-B9AB-AEEDBF0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03263D-EBFC-4F3E-85B8-443336C1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55F20-03AF-4AD6-857E-596F2A9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DD90-68E9-4A4B-ABDD-0E8BBEF178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5C8FEA4F-139E-4BFA-9857-260A0F744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0D4DFA-8B07-484B-89F1-D97C917C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7E197-D18E-4AAA-98CB-38D89A2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9DE15-502A-4510-8FD4-7024269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28F35-1D3B-46A8-B02C-CB5D1125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CC5110-F755-4AD6-805D-EAA8F7C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82F0-B3AF-4CB7-97F8-ACD6140A63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7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9B78E955-A148-4354-AE04-7503133F7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42D4F82A-8FE9-41CF-A790-97BBBD5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9FC7-2638-4BB7-A0CC-8A82FB88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0686B-8279-46FB-B41F-E98E223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BFD0C-237B-4504-989F-BF2E777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78693-2296-4922-804D-9180843C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FA7B-F565-4E90-89BF-5854C23046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99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44F11540-A512-4E5B-A3F1-95331763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47B5DBF-EBBA-480D-A9DC-A7E1021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006CE3-0AD1-413F-909C-F58E44CA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13188-DE1D-4E11-8057-0402AED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A2D2F-79BB-400E-AA0F-B8760CBC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E4D60-8FE9-4979-A580-405515C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6F-A420-4BBF-ACAC-AB0D809A33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5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CCAFC7C3-4533-4FB6-8C78-99A4DB9E3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0FE0336-BADE-47BD-BE6A-990E6F6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23556-F8E4-4F08-A1F2-94F024C0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FB7E4D-A16F-488A-B333-8301C723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A7BDA5-F376-4683-8C4B-CD8AFEA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91FAC-9B81-4CA7-A8E8-8F116CF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AE39E-7FA5-490C-9137-88B17FB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633C-18C6-44E5-9903-E97B7A49D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unu">
            <a:extLst>
              <a:ext uri="{FF2B5EF4-FFF2-40B4-BE49-F238E27FC236}">
                <a16:creationId xmlns:a16="http://schemas.microsoft.com/office/drawing/2014/main" id="{050BA558-371F-47B7-8FA6-502B03CDF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5389893-28F9-455C-A1FC-27E2710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662EFB-E91A-4B3A-B747-69A34EF5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A13075-96FD-4858-A466-15ABF64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984A82-D9D3-4F89-9465-A05B70E7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7132E1-2F48-4174-8193-87E5C0AE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8A4AAA-F04A-482D-8287-F06E792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471C06-8301-417F-A2AF-1B2E754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A6F5A-071A-404C-BF92-792C6910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721-B687-4810-AD40-7C70B07FDF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B983A-9774-46FC-AB7D-63F42A52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674E93-5FA3-45AB-A711-AED667B2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1F7518-33CD-4404-9F63-A885FF3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3031B0-4789-45E8-A840-3AACBB0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E01B-BC79-4EBF-AABB-9049824FFFEA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6" name="Picture 4" descr="sunu">
            <a:extLst>
              <a:ext uri="{FF2B5EF4-FFF2-40B4-BE49-F238E27FC236}">
                <a16:creationId xmlns:a16="http://schemas.microsoft.com/office/drawing/2014/main" id="{B104AD21-30E9-4A01-8166-A5EE38AE7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u">
            <a:extLst>
              <a:ext uri="{FF2B5EF4-FFF2-40B4-BE49-F238E27FC236}">
                <a16:creationId xmlns:a16="http://schemas.microsoft.com/office/drawing/2014/main" id="{60EF2FE9-5B91-4E83-A174-050677E2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1FFAF3-7EFB-4987-8493-1870873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31664F-7100-4381-A309-4920AAE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EDF4D-A215-4F4C-B721-92D3357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2017-C5EA-4040-AFCE-66D928E4D2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37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2F46E11D-82FC-4A81-B285-A43A18495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2E54319-3A17-43C6-A602-9A1DD41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23EF2-C3E3-40B2-8607-968EF51F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9C3D52-DC02-4970-9D95-AF91DC6A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155F93-8516-4423-BB06-FE58C6B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077AC-5583-4387-953F-4136A5B0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5A4FE1-63E2-43CA-8B3E-66C7A4D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059F-8913-415E-B6EE-8A0C42125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8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DA90758A-5C1B-417F-A445-9333CC1F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2BB14D-A81B-4BF0-9E5C-85B48DB3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C027C4-3CCB-41BC-A1B0-C948BA7A7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C9412D-38CF-44CA-AB58-109946B9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EED56E-5A68-4365-8B88-F5C974F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66051D-8C40-41E1-9FAC-3333DEA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462AE5-A6F0-4C34-907D-1D343CF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004-EDAA-4BCF-9DE3-C7477122C2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72F3F7-B9CC-4C99-93C4-E01C35479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EF15F-EC6B-4E6E-BC68-97CFA2DF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7AB4DE-139B-43F0-B6A7-166B526E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205DE4-E68B-4831-96FC-7B4627FF1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0B5E3-58EB-493C-B893-C9EDC945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AD343-42BE-4C0D-8C43-9BE1CB1E2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urvey.omu.edu.tr/index.php/335463?lang=tr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bs.omu.edu.t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bs.omu.edu.t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lite.omu.edu.t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2"/>
            <a:ext cx="9144000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3285" y="54868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ONDOKUZ MAYIS ÜNİVERSİTESİ</a:t>
            </a:r>
          </a:p>
          <a:p>
            <a:pPr>
              <a:lnSpc>
                <a:spcPct val="90000"/>
              </a:lnSpc>
            </a:pPr>
            <a:endParaRPr lang="tr-TR" altLang="tr-TR" sz="4400" b="1" dirty="0"/>
          </a:p>
          <a:p>
            <a:pPr>
              <a:lnSpc>
                <a:spcPct val="90000"/>
              </a:lnSpc>
            </a:pPr>
            <a:r>
              <a:rPr lang="tr-TR" altLang="tr-TR" sz="3200" b="1" dirty="0"/>
              <a:t> ÖĞRENCİ KALİTE KOMİSYONU TOPLANTISI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4221088"/>
            <a:ext cx="25321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800" b="1" i="1" dirty="0"/>
              <a:t>DANIŞMANLAR</a:t>
            </a:r>
            <a:endParaRPr lang="tr-TR" altLang="tr-TR" b="1" i="1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666765"/>
            <a:ext cx="30963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Öğr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Üyesi Burak AKYÜZ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Hakan ÖZTÜRK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Soner ÖZMEN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Kübra GÜLIRMAK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4D8A16-B0EA-821B-704F-5FC06B37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56" y="4028479"/>
            <a:ext cx="28921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800" b="1" i="1" dirty="0"/>
              <a:t>ETKİNLİK İZLEME VE KOORDİNASYON EKİBİ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560E565-85A2-DE4B-9B36-4A6C8C97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536" y="4671378"/>
            <a:ext cx="30963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Ayyüce BAŞ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Berat OKUR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Rıdvan YILDIRIM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Kerime Birgül BİLGİÇ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BFE0FF9-0162-AF9A-0167-5DC9265AD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28174"/>
              </p:ext>
            </p:extLst>
          </p:nvPr>
        </p:nvGraphicFramePr>
        <p:xfrm>
          <a:off x="1403648" y="260648"/>
          <a:ext cx="7128792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566686">
                  <a:extLst>
                    <a:ext uri="{9D8B030D-6E8A-4147-A177-3AD203B41FA5}">
                      <a16:colId xmlns:a16="http://schemas.microsoft.com/office/drawing/2014/main" val="1578552858"/>
                    </a:ext>
                  </a:extLst>
                </a:gridCol>
                <a:gridCol w="3102598">
                  <a:extLst>
                    <a:ext uri="{9D8B030D-6E8A-4147-A177-3AD203B41FA5}">
                      <a16:colId xmlns:a16="http://schemas.microsoft.com/office/drawing/2014/main" val="2383847048"/>
                    </a:ext>
                  </a:extLst>
                </a:gridCol>
                <a:gridCol w="2184058">
                  <a:extLst>
                    <a:ext uri="{9D8B030D-6E8A-4147-A177-3AD203B41FA5}">
                      <a16:colId xmlns:a16="http://schemas.microsoft.com/office/drawing/2014/main" val="1425574464"/>
                    </a:ext>
                  </a:extLst>
                </a:gridCol>
                <a:gridCol w="1033659">
                  <a:extLst>
                    <a:ext uri="{9D8B030D-6E8A-4147-A177-3AD203B41FA5}">
                      <a16:colId xmlns:a16="http://schemas.microsoft.com/office/drawing/2014/main" val="1682470121"/>
                    </a:ext>
                  </a:extLst>
                </a:gridCol>
                <a:gridCol w="241791">
                  <a:extLst>
                    <a:ext uri="{9D8B030D-6E8A-4147-A177-3AD203B41FA5}">
                      <a16:colId xmlns:a16="http://schemas.microsoft.com/office/drawing/2014/main" val="609728837"/>
                    </a:ext>
                  </a:extLst>
                </a:gridCol>
              </a:tblGrid>
              <a:tr h="7047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  <a:endParaRPr lang="tr-T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Anket Adı</a:t>
                      </a:r>
                      <a:endParaRPr lang="tr-T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Gereklilik Kaynağı</a:t>
                      </a:r>
                      <a:endParaRPr lang="tr-T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 Kitle (Paydaş Türü)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561725"/>
                  </a:ext>
                </a:extLst>
              </a:tr>
              <a:tr h="14331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PP.5.3.FR.0018-</a:t>
                      </a:r>
                      <a:r>
                        <a:rPr lang="tr-TR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Memnuniyeti Anketi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Paydaş memnuniyetini artırmak;</a:t>
                      </a:r>
                      <a:b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Süreç ve faaliyetlerin iyileştirilmesi (YÖKAK)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49851"/>
                  </a:ext>
                </a:extLst>
              </a:tr>
              <a:tr h="10233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PP.5.3.FR.0020-</a:t>
                      </a:r>
                      <a:r>
                        <a:rPr lang="tr-TR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Ders Değerlendirme Anketi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Niteliğinin Artırılması (EOPD)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37019"/>
                  </a:ext>
                </a:extLst>
              </a:tr>
              <a:tr h="10233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PP.5.3.FR.0046 </a:t>
                      </a:r>
                      <a:r>
                        <a:rPr lang="tr-TR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Ders İş Yükünün Belirlenmesi Anketi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Niteliğinin Artırılması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51732"/>
                  </a:ext>
                </a:extLst>
              </a:tr>
              <a:tr h="81845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PP.5.3.FR.0022-</a:t>
                      </a:r>
                      <a:r>
                        <a:rPr lang="tr-TR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 Yeri Eğitimi Değerlendirme Anketi - Öğrenci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Niteliğinin Artırılması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87659"/>
                  </a:ext>
                </a:extLst>
              </a:tr>
              <a:tr h="6135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PP.5.3.FR.0024-</a:t>
                      </a:r>
                      <a:r>
                        <a:rPr lang="tr-TR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Staj Değerlendirme Anketi</a:t>
                      </a:r>
                      <a:endParaRPr lang="tr-T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Staj Değerlendirme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6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35" y="241542"/>
            <a:ext cx="1957795" cy="19577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32856"/>
            <a:ext cx="8136904" cy="190319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907704" y="442810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https://survey.omu.edu.tr/index.php/335463?lang=tr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93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2136" y="4941168"/>
            <a:ext cx="8229600" cy="1143000"/>
          </a:xfrm>
        </p:spPr>
        <p:txBody>
          <a:bodyPr/>
          <a:lstStyle/>
          <a:p>
            <a:r>
              <a:rPr lang="tr-TR" dirty="0" smtClean="0"/>
              <a:t>Katılımınız için teşekkür ederiz.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418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9771DDC8-2B8B-E8C3-DADF-74B647723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221344"/>
              </p:ext>
            </p:extLst>
          </p:nvPr>
        </p:nvGraphicFramePr>
        <p:xfrm>
          <a:off x="457200" y="270892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 descr="sabit, değişmeyen, muayyen içeren bir resim&#10;&#10;Açıklama otomatik olarak oluşturuldu">
            <a:extLst>
              <a:ext uri="{FF2B5EF4-FFF2-40B4-BE49-F238E27FC236}">
                <a16:creationId xmlns:a16="http://schemas.microsoft.com/office/drawing/2014/main" id="{E7E19A07-E53F-56D2-1B4E-083245305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422920"/>
            <a:ext cx="2578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707564" cy="3707564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467544" y="332656"/>
            <a:ext cx="8229600" cy="1119690"/>
            <a:chOff x="0" y="11654"/>
            <a:chExt cx="8229600" cy="11196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900" kern="1200" dirty="0" smtClean="0"/>
                <a:t>Nedir?</a:t>
              </a:r>
              <a:endParaRPr lang="tr-TR" sz="2900" kern="1200" dirty="0"/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179512" y="1700808"/>
            <a:ext cx="62646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Eğitim ve Öğretim Uygulama </a:t>
            </a:r>
            <a:r>
              <a:rPr lang="tr-TR" dirty="0" smtClean="0"/>
              <a:t>Süreci’nin amacı; Eğitim-öğretimle </a:t>
            </a:r>
            <a:r>
              <a:rPr lang="tr-TR" dirty="0"/>
              <a:t>ilgili tüm süreçlerin mevzuata uygun şekilde yürütülebilmesini </a:t>
            </a:r>
            <a:r>
              <a:rPr lang="tr-TR" dirty="0" smtClean="0"/>
              <a:t>sağlamaktır.</a:t>
            </a:r>
          </a:p>
          <a:p>
            <a:endParaRPr lang="tr-TR" dirty="0"/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Eğitim </a:t>
            </a:r>
            <a:r>
              <a:rPr lang="tr-TR" dirty="0"/>
              <a:t>ve Öğretim Hazırlık </a:t>
            </a:r>
            <a:r>
              <a:rPr lang="tr-TR" dirty="0" smtClean="0"/>
              <a:t>İşlemleri;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 smtClean="0"/>
              <a:t>Program </a:t>
            </a:r>
            <a:r>
              <a:rPr lang="tr-TR" sz="2000" b="1" dirty="0"/>
              <a:t>ve Ders İçeriklerinin Güncellenmesi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Ders Açma Taleplerinin Yapılması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Haftalık Ders İçeriklerinin Hazırlanması ve Duyurulması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Ders Muafiyet ve İntibak İşlemlerinin Tamamlanması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Bilgilendirme ve duyuru işlemlerinin yapılması</a:t>
            </a:r>
          </a:p>
          <a:p>
            <a:r>
              <a:rPr lang="tr-TR" dirty="0"/>
              <a:t>f</a:t>
            </a:r>
            <a:r>
              <a:rPr lang="tr-TR" dirty="0" smtClean="0"/>
              <a:t>aaliyet adımlarını içermektedir. 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5701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67544" y="332656"/>
            <a:ext cx="8229600" cy="1119690"/>
            <a:chOff x="0" y="11654"/>
            <a:chExt cx="8229600" cy="11196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900" kern="1200" dirty="0" smtClean="0"/>
                <a:t>Nereden ulaşılır?</a:t>
              </a:r>
              <a:endParaRPr lang="tr-TR" sz="2900" kern="1200" dirty="0"/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2174" b="7425"/>
          <a:stretch/>
        </p:blipFill>
        <p:spPr>
          <a:xfrm>
            <a:off x="4614320" y="116632"/>
            <a:ext cx="4392487" cy="5790097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93777" y="1772816"/>
            <a:ext cx="36461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OMÜ Program Bilgi Paketi web sitesi üzerinden tüm program ve ders bilgilerine ulaşılabilmektedir</a:t>
            </a:r>
            <a:r>
              <a:rPr lang="tr-TR" dirty="0"/>
              <a:t>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2400" b="1" dirty="0">
                <a:hlinkClick r:id="rId3"/>
              </a:rPr>
              <a:t>https://ebs.omu.edu.tr/</a:t>
            </a:r>
            <a:br>
              <a:rPr lang="tr-TR" sz="2400" b="1" dirty="0">
                <a:hlinkClick r:id="rId3"/>
              </a:rPr>
            </a:br>
            <a:r>
              <a:rPr lang="tr-TR" dirty="0"/>
              <a:t> 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000" y1="15769" x2="15000" y2="15769"/>
                        <a14:foregroundMark x1="10385" y1="32308" x2="10385" y2="32308"/>
                        <a14:foregroundMark x1="15385" y1="53462" x2="15385" y2="53462"/>
                        <a14:foregroundMark x1="33077" y1="8846" x2="33077" y2="8846"/>
                        <a14:foregroundMark x1="48846" y1="16538" x2="48846" y2="1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03" y="3157997"/>
            <a:ext cx="1254953" cy="1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2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212"/>
            <a:ext cx="9144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3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67544" y="332656"/>
            <a:ext cx="8229600" cy="1119690"/>
            <a:chOff x="0" y="11654"/>
            <a:chExt cx="8229600" cy="11196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900" kern="1200" dirty="0" smtClean="0"/>
                <a:t>Program/Ders Güncellemeleri</a:t>
              </a:r>
              <a:endParaRPr lang="tr-TR" sz="2900" kern="1200" dirty="0"/>
            </a:p>
          </p:txBody>
        </p:sp>
      </p:grpSp>
      <p:sp>
        <p:nvSpPr>
          <p:cNvPr id="4" name="Dikdörtgen 3"/>
          <p:cNvSpPr/>
          <p:nvPr/>
        </p:nvSpPr>
        <p:spPr>
          <a:xfrm>
            <a:off x="522203" y="1700808"/>
            <a:ext cx="81202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Program/Ders içeriklerinin güncellenmesi </a:t>
            </a:r>
            <a:r>
              <a:rPr lang="tr-TR" b="1" dirty="0" smtClean="0"/>
              <a:t>her yıl </a:t>
            </a:r>
            <a:r>
              <a:rPr lang="tr-TR" dirty="0" smtClean="0"/>
              <a:t>eğitim öğretim dönemi başlamadan evvel görevli birimlerce hazırlanır.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Program ve ders paketleri bu güncellemeler uyarınca düzenlenir.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Öğrenciler güncellenmiş ders paketlerine kayıtlanırlar.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lvl="0" algn="just"/>
            <a:r>
              <a:rPr lang="tr-TR" dirty="0" smtClean="0"/>
              <a:t>Bu güncellemeler ile derslerin;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/>
              <a:t>Amacı/ içeriği/ önkoşulları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/>
              <a:t>Değerlendirme kriterleri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/>
              <a:t>İş yükü verisi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/>
              <a:t>Haftalık ders içeriği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/>
              <a:t>Öğrenme çıktıları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/>
              <a:t>Program çıktıları belirlenir.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23" y1="21923" x2="21923" y2="21923"/>
                        <a14:foregroundMark x1="25385" y1="15000" x2="25385" y2="15000"/>
                        <a14:foregroundMark x1="11538" y1="41923" x2="11538" y2="41923"/>
                        <a14:foregroundMark x1="10000" y1="71538" x2="10000" y2="71538"/>
                        <a14:foregroundMark x1="22692" y1="79231" x2="22692" y2="79231"/>
                        <a14:foregroundMark x1="30000" y1="89231" x2="30000" y2="89231"/>
                        <a14:foregroundMark x1="31923" y1="93462" x2="31923" y2="93462"/>
                        <a14:foregroundMark x1="34615" y1="87308" x2="34615" y2="87308"/>
                        <a14:foregroundMark x1="36538" y1="94231" x2="36538" y2="94231"/>
                        <a14:foregroundMark x1="71538" y1="16538" x2="71538" y2="16538"/>
                        <a14:foregroundMark x1="66923" y1="11538" x2="66923" y2="11538"/>
                        <a14:foregroundMark x1="70000" y1="12692" x2="70000" y2="12692"/>
                        <a14:foregroundMark x1="28462" y1="14615" x2="28462" y2="14615"/>
                        <a14:foregroundMark x1="83846" y1="26923" x2="83846" y2="26923"/>
                        <a14:foregroundMark x1="91923" y1="42308" x2="91923" y2="42308"/>
                        <a14:foregroundMark x1="91154" y1="57692" x2="91154" y2="57692"/>
                        <a14:foregroundMark x1="71538" y1="88077" x2="71538" y2="88077"/>
                        <a14:foregroundMark x1="73077" y1="90000" x2="73077" y2="90000"/>
                        <a14:foregroundMark x1="81154" y1="88462" x2="81154" y2="88462"/>
                        <a14:foregroundMark x1="77692" y1="88462" x2="77692" y2="88462"/>
                        <a14:foregroundMark x1="85385" y1="86923" x2="85385" y2="86923"/>
                        <a14:foregroundMark x1="10769" y1="25000" x2="10769" y2="25000"/>
                        <a14:foregroundMark x1="11154" y1="23846" x2="11154" y2="2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79912" y="30182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 smtClean="0">
                <a:hlinkClick r:id="rId3"/>
              </a:rPr>
              <a:t>EBS</a:t>
            </a:r>
            <a:endParaRPr lang="tr-TR" sz="1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000" y1="15769" x2="15000" y2="15769"/>
                        <a14:foregroundMark x1="10385" y1="32308" x2="10385" y2="32308"/>
                        <a14:foregroundMark x1="15385" y1="53462" x2="15385" y2="53462"/>
                        <a14:foregroundMark x1="33077" y1="8846" x2="33077" y2="8846"/>
                        <a14:foregroundMark x1="48846" y1="16538" x2="48846" y2="1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62398"/>
            <a:ext cx="983573" cy="9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33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67544" y="332656"/>
            <a:ext cx="8229600" cy="1119690"/>
            <a:chOff x="0" y="11654"/>
            <a:chExt cx="8229600" cy="11196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900" kern="1200" dirty="0" smtClean="0"/>
                <a:t>Öğrenci katkısı</a:t>
              </a:r>
              <a:endParaRPr lang="tr-TR" sz="2900" kern="1200" dirty="0"/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683568" y="2276872"/>
            <a:ext cx="40324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Anketler </a:t>
            </a:r>
            <a:r>
              <a:rPr lang="tr-TR" dirty="0" smtClean="0"/>
              <a:t>bu süreçlerde kritik öneme sahiptir. </a:t>
            </a:r>
          </a:p>
          <a:p>
            <a:endParaRPr lang="tr-TR" dirty="0"/>
          </a:p>
          <a:p>
            <a:r>
              <a:rPr lang="tr-TR" dirty="0" smtClean="0"/>
              <a:t>Dönem içerisinde yapılan anketler değerlendirilerek öğrencilerin bu süreçlere katılımı sağlanmaktadır. </a:t>
            </a:r>
          </a:p>
          <a:p>
            <a:endParaRPr lang="tr-TR" dirty="0"/>
          </a:p>
          <a:p>
            <a:r>
              <a:rPr lang="tr-TR" b="1" dirty="0" smtClean="0"/>
              <a:t>Anket sonuçları irdelenerek </a:t>
            </a:r>
            <a:r>
              <a:rPr lang="tr-TR" dirty="0" smtClean="0"/>
              <a:t>program/ders güncellemelerinde dikkate alınmaktadır.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31269"/>
            <a:ext cx="1872208" cy="3913519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96144" y="5460787"/>
            <a:ext cx="4358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hlinkClick r:id="rId3"/>
              </a:rPr>
              <a:t>https://kalite.omu.edu.tr/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5297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BFE0FF9-0162-AF9A-0167-5DC9265AD9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96" y="44624"/>
          <a:ext cx="9000999" cy="6202420"/>
        </p:xfrm>
        <a:graphic>
          <a:graphicData uri="http://schemas.openxmlformats.org/drawingml/2006/table">
            <a:tbl>
              <a:tblPr firstRow="1" firstCol="1" bandRow="1"/>
              <a:tblGrid>
                <a:gridCol w="399846">
                  <a:extLst>
                    <a:ext uri="{9D8B030D-6E8A-4147-A177-3AD203B41FA5}">
                      <a16:colId xmlns:a16="http://schemas.microsoft.com/office/drawing/2014/main" val="1578552858"/>
                    </a:ext>
                  </a:extLst>
                </a:gridCol>
                <a:gridCol w="2189153">
                  <a:extLst>
                    <a:ext uri="{9D8B030D-6E8A-4147-A177-3AD203B41FA5}">
                      <a16:colId xmlns:a16="http://schemas.microsoft.com/office/drawing/2014/main" val="2383847048"/>
                    </a:ext>
                  </a:extLst>
                </a:gridCol>
                <a:gridCol w="1541043">
                  <a:extLst>
                    <a:ext uri="{9D8B030D-6E8A-4147-A177-3AD203B41FA5}">
                      <a16:colId xmlns:a16="http://schemas.microsoft.com/office/drawing/2014/main" val="1425574464"/>
                    </a:ext>
                  </a:extLst>
                </a:gridCol>
                <a:gridCol w="729336">
                  <a:extLst>
                    <a:ext uri="{9D8B030D-6E8A-4147-A177-3AD203B41FA5}">
                      <a16:colId xmlns:a16="http://schemas.microsoft.com/office/drawing/2014/main" val="1682470121"/>
                    </a:ext>
                  </a:extLst>
                </a:gridCol>
                <a:gridCol w="811135">
                  <a:extLst>
                    <a:ext uri="{9D8B030D-6E8A-4147-A177-3AD203B41FA5}">
                      <a16:colId xmlns:a16="http://schemas.microsoft.com/office/drawing/2014/main" val="3068933536"/>
                    </a:ext>
                  </a:extLst>
                </a:gridCol>
                <a:gridCol w="646391">
                  <a:extLst>
                    <a:ext uri="{9D8B030D-6E8A-4147-A177-3AD203B41FA5}">
                      <a16:colId xmlns:a16="http://schemas.microsoft.com/office/drawing/2014/main" val="1153746035"/>
                    </a:ext>
                  </a:extLst>
                </a:gridCol>
                <a:gridCol w="1134903">
                  <a:extLst>
                    <a:ext uri="{9D8B030D-6E8A-4147-A177-3AD203B41FA5}">
                      <a16:colId xmlns:a16="http://schemas.microsoft.com/office/drawing/2014/main" val="3086566021"/>
                    </a:ext>
                  </a:extLst>
                </a:gridCol>
                <a:gridCol w="1378587">
                  <a:extLst>
                    <a:ext uri="{9D8B030D-6E8A-4147-A177-3AD203B41FA5}">
                      <a16:colId xmlns:a16="http://schemas.microsoft.com/office/drawing/2014/main" val="1865747373"/>
                    </a:ext>
                  </a:extLst>
                </a:gridCol>
                <a:gridCol w="170605">
                  <a:extLst>
                    <a:ext uri="{9D8B030D-6E8A-4147-A177-3AD203B41FA5}">
                      <a16:colId xmlns:a16="http://schemas.microsoft.com/office/drawing/2014/main" val="609728837"/>
                    </a:ext>
                  </a:extLst>
                </a:gridCol>
              </a:tblGrid>
              <a:tr h="305088">
                <a:tc gridSpan="8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KALİTE KOORDİNATÖRLÜĞÜ</a:t>
                      </a:r>
                      <a:b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OMÜ ÜBYS'DE UYGULANACAK ANKET UYGULAMA VE İZLEME TAKVİMİ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29336"/>
                  </a:ext>
                </a:extLst>
              </a:tr>
              <a:tr h="5233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Anket Adı</a:t>
                      </a:r>
                      <a:endParaRPr lang="tr-T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Gereklilik Kaynağı</a:t>
                      </a:r>
                      <a:endParaRPr lang="tr-T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 Kitle (Paydaş Türü)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Anket Uygulama Dönemi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Hedef Kitleye Duyuru/Hatırlatma Dönemleri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Değerlendirme Rapor Dönemi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Duyuru Türü</a:t>
                      </a:r>
                      <a:endParaRPr lang="tr-T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561725"/>
                  </a:ext>
                </a:extLst>
              </a:tr>
              <a:tr h="10642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PP.5.3.FR.0018-Öğrenci Memnuniyeti Anketi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Paydaş memnuniyetini artırmak;</a:t>
                      </a:r>
                      <a:b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Süreç ve faaliyetlerin iyileştirilmesi (YÖKAK)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Yılboyu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Mayıs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Yılsonu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Mail, Web Sayfası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49851"/>
                  </a:ext>
                </a:extLst>
              </a:tr>
              <a:tr h="7599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PP.5.3.FR.0020-Ders Değerlendirme Anketi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Niteliğinin Artırılması (EOPD)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Yarıyıl Sonu Sınav Dönemi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Yarıyıl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OMÜ ÜBYS, Mesaj, Mail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37019"/>
                  </a:ext>
                </a:extLst>
              </a:tr>
              <a:tr h="7599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PP.5.3.FR.0046 Ders İş Yükünün Belirlenmesi Anketi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Niteliğinin Artırılması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Yarıyıl Sonu Sınav Dönemi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Yarıyıl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OMÜ ÜBYS, Mesaj, Mail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351732"/>
                  </a:ext>
                </a:extLst>
              </a:tr>
              <a:tr h="6077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PP.5.3.FR.0022-İş Yeri Eğitimi Değerlendirme Anketi - Öğrenci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Niteliğinin Artırılması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Eğitim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Yılsonu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Mail, Web Sayfası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87659"/>
                  </a:ext>
                </a:extLst>
              </a:tr>
              <a:tr h="4556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PP.5.3.FR.0024-Öğrenci Staj Değerlendirme Anketi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Staj Değerlendirme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Staj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Staj Başı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Yılsonu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Mail, Web Sayfası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62988"/>
                  </a:ext>
                </a:extLst>
              </a:tr>
              <a:tr h="9120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PP.5.3.FR.0045-Danışman Görüşme Memnuniyet Anket Formu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Akademik Danışmanlık Hizmetleri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Birimler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Yılboyu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Görüşme başında/Dönem başı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Sonu/Yıl sonu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Şifahen, Mesaj, Mail, Web Sayfası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85018"/>
                  </a:ext>
                </a:extLst>
              </a:tr>
              <a:tr h="7599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PP.5.3.FR.0044-Dönem Bazlı Danışman Değerlendirme Anket Formu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Akademik Danışmanlık Hizmetleri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Birimler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Genel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Yılsonu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Şifahen,Mesaj</a:t>
                      </a:r>
                      <a:r>
                        <a:rPr lang="tr-TR" sz="11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Mail, Web Sayfası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5" marR="15155" marT="4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088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nu1" id="{8726E870-6B55-4993-B173-C1955522032C}" vid="{39669771-7DC0-4038-AD34-67DC5E4A088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</Template>
  <TotalTime>4269</TotalTime>
  <Words>429</Words>
  <Application>Microsoft Office PowerPoint</Application>
  <PresentationFormat>Ekran Gösterisi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Katılımınız için teşekkür ederiz.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hakem</dc:creator>
  <cp:lastModifiedBy>REY</cp:lastModifiedBy>
  <cp:revision>96</cp:revision>
  <cp:lastPrinted>1601-01-01T00:00:00Z</cp:lastPrinted>
  <dcterms:created xsi:type="dcterms:W3CDTF">2019-10-14T09:03:30Z</dcterms:created>
  <dcterms:modified xsi:type="dcterms:W3CDTF">2023-05-25T07:55:36Z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