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583" r:id="rId3"/>
    <p:sldId id="588" r:id="rId4"/>
    <p:sldId id="589" r:id="rId5"/>
    <p:sldId id="587" r:id="rId6"/>
    <p:sldId id="590" r:id="rId7"/>
    <p:sldId id="599" r:id="rId8"/>
    <p:sldId id="601" r:id="rId9"/>
    <p:sldId id="602" r:id="rId10"/>
    <p:sldId id="608" r:id="rId11"/>
    <p:sldId id="264" r:id="rId12"/>
    <p:sldId id="607" r:id="rId13"/>
    <p:sldId id="603" r:id="rId14"/>
    <p:sldId id="604" r:id="rId15"/>
    <p:sldId id="605" r:id="rId16"/>
    <p:sldId id="606" r:id="rId17"/>
    <p:sldId id="259" r:id="rId18"/>
    <p:sldId id="610" r:id="rId19"/>
    <p:sldId id="609" r:id="rId20"/>
    <p:sldId id="551" r:id="rId2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0" autoAdjust="0"/>
    <p:restoredTop sz="94866" autoAdjust="0"/>
  </p:normalViewPr>
  <p:slideViewPr>
    <p:cSldViewPr>
      <p:cViewPr varScale="1">
        <p:scale>
          <a:sx n="62" d="100"/>
          <a:sy n="62" d="100"/>
        </p:scale>
        <p:origin x="1540" y="5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notesViewPr>
    <p:cSldViewPr>
      <p:cViewPr varScale="1">
        <p:scale>
          <a:sx n="87" d="100"/>
          <a:sy n="87" d="100"/>
        </p:scale>
        <p:origin x="27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DC431-44C6-FB46-A3EC-A4FCD240CC8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BBF5DF90-052F-134D-94A2-9A773D389B50}">
      <dgm:prSet/>
      <dgm:spPr/>
      <dgm:t>
        <a:bodyPr/>
        <a:lstStyle/>
        <a:p>
          <a:pPr algn="ctr"/>
          <a:r>
            <a:rPr lang="tr-TR" dirty="0"/>
            <a:t>Teşekkürler</a:t>
          </a:r>
        </a:p>
      </dgm:t>
    </dgm:pt>
    <dgm:pt modelId="{8ACFD4D5-D928-AC48-8442-1331E9985B2E}" type="parTrans" cxnId="{BE4EB947-EC93-5348-AA55-461A7028761E}">
      <dgm:prSet/>
      <dgm:spPr/>
      <dgm:t>
        <a:bodyPr/>
        <a:lstStyle/>
        <a:p>
          <a:endParaRPr lang="tr-TR"/>
        </a:p>
      </dgm:t>
    </dgm:pt>
    <dgm:pt modelId="{7C9CCDE8-37A7-A643-BBB1-522E93E76276}" type="sibTrans" cxnId="{BE4EB947-EC93-5348-AA55-461A7028761E}">
      <dgm:prSet/>
      <dgm:spPr/>
      <dgm:t>
        <a:bodyPr/>
        <a:lstStyle/>
        <a:p>
          <a:endParaRPr lang="tr-TR"/>
        </a:p>
      </dgm:t>
    </dgm:pt>
    <dgm:pt modelId="{141FFD53-A402-F347-9FA6-9102F6CB256B}" type="pres">
      <dgm:prSet presAssocID="{CF7DC431-44C6-FB46-A3EC-A4FCD240CC8B}" presName="linear" presStyleCnt="0">
        <dgm:presLayoutVars>
          <dgm:animLvl val="lvl"/>
          <dgm:resizeHandles val="exact"/>
        </dgm:presLayoutVars>
      </dgm:prSet>
      <dgm:spPr/>
    </dgm:pt>
    <dgm:pt modelId="{7B246D8C-C977-694D-82D0-05D865C2BCB0}" type="pres">
      <dgm:prSet presAssocID="{BBF5DF90-052F-134D-94A2-9A773D389B50}" presName="parentText" presStyleLbl="node1" presStyleIdx="0" presStyleCnt="1">
        <dgm:presLayoutVars>
          <dgm:chMax val="0"/>
          <dgm:bulletEnabled val="1"/>
        </dgm:presLayoutVars>
      </dgm:prSet>
      <dgm:spPr/>
    </dgm:pt>
  </dgm:ptLst>
  <dgm:cxnLst>
    <dgm:cxn modelId="{3CD3A43A-B8B8-CC40-BB8D-45E782C5E78A}" type="presOf" srcId="{CF7DC431-44C6-FB46-A3EC-A4FCD240CC8B}" destId="{141FFD53-A402-F347-9FA6-9102F6CB256B}" srcOrd="0" destOrd="0" presId="urn:microsoft.com/office/officeart/2005/8/layout/vList2"/>
    <dgm:cxn modelId="{BE4EB947-EC93-5348-AA55-461A7028761E}" srcId="{CF7DC431-44C6-FB46-A3EC-A4FCD240CC8B}" destId="{BBF5DF90-052F-134D-94A2-9A773D389B50}" srcOrd="0" destOrd="0" parTransId="{8ACFD4D5-D928-AC48-8442-1331E9985B2E}" sibTransId="{7C9CCDE8-37A7-A643-BBB1-522E93E76276}"/>
    <dgm:cxn modelId="{C5DDCEDD-4E03-6D4C-8A60-BD9D51631ECE}" type="presOf" srcId="{BBF5DF90-052F-134D-94A2-9A773D389B50}" destId="{7B246D8C-C977-694D-82D0-05D865C2BCB0}" srcOrd="0" destOrd="0" presId="urn:microsoft.com/office/officeart/2005/8/layout/vList2"/>
    <dgm:cxn modelId="{A800038A-CE45-5F4D-943E-959D69D5E8CD}" type="presParOf" srcId="{141FFD53-A402-F347-9FA6-9102F6CB256B}" destId="{7B246D8C-C977-694D-82D0-05D865C2BCB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46D8C-C977-694D-82D0-05D865C2BCB0}">
      <dsp:nvSpPr>
        <dsp:cNvPr id="0" name=""/>
        <dsp:cNvSpPr/>
      </dsp:nvSpPr>
      <dsp:spPr>
        <a:xfrm>
          <a:off x="0" y="9900"/>
          <a:ext cx="8229600" cy="11231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tr-TR" sz="4800" kern="1200" dirty="0"/>
            <a:t>Teşekkürler</a:t>
          </a:r>
        </a:p>
      </dsp:txBody>
      <dsp:txXfrm>
        <a:off x="54830" y="64730"/>
        <a:ext cx="8119940" cy="10135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4D3E8776-AB09-4EDC-BA1D-EF4E5378F2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EC0ED28E-E00B-48F0-8DCE-0A0CDD4EA5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D1730A-0A11-42E7-8CE9-6123E48B2DB5}" type="datetimeFigureOut">
              <a:rPr lang="tr-TR" smtClean="0"/>
              <a:t>18.05.2023</a:t>
            </a:fld>
            <a:endParaRPr lang="tr-TR"/>
          </a:p>
        </p:txBody>
      </p:sp>
      <p:sp>
        <p:nvSpPr>
          <p:cNvPr id="4" name="Alt Bilgi Yer Tutucusu 3">
            <a:extLst>
              <a:ext uri="{FF2B5EF4-FFF2-40B4-BE49-F238E27FC236}">
                <a16:creationId xmlns:a16="http://schemas.microsoft.com/office/drawing/2014/main" id="{C7EB4F14-AF67-4617-94A3-B44E02F469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B1031D0F-BB1A-45A1-BB38-B8B30A1B3E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86F970-FFD7-4C47-8F4E-4A357BFA8F9B}" type="slidenum">
              <a:rPr lang="tr-TR" smtClean="0"/>
              <a:t>‹#›</a:t>
            </a:fld>
            <a:endParaRPr lang="tr-TR"/>
          </a:p>
        </p:txBody>
      </p:sp>
    </p:spTree>
    <p:extLst>
      <p:ext uri="{BB962C8B-B14F-4D97-AF65-F5344CB8AC3E}">
        <p14:creationId xmlns:p14="http://schemas.microsoft.com/office/powerpoint/2010/main" val="1227573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EE7B8-CF6E-F245-A67A-40FB5324506D}" type="datetimeFigureOut">
              <a:rPr lang="tr-TR" smtClean="0"/>
              <a:t>18.05.2023</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0F3BF-69A4-C14F-8391-9EE819AB4F73}" type="slidenum">
              <a:rPr lang="tr-TR" smtClean="0"/>
              <a:t>‹#›</a:t>
            </a:fld>
            <a:endParaRPr lang="tr-TR"/>
          </a:p>
        </p:txBody>
      </p:sp>
    </p:spTree>
    <p:extLst>
      <p:ext uri="{BB962C8B-B14F-4D97-AF65-F5344CB8AC3E}">
        <p14:creationId xmlns:p14="http://schemas.microsoft.com/office/powerpoint/2010/main" val="95685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99EDED1C-4656-4CF8-AD34-DC4A65BB3913}" type="slidenum">
              <a:rPr lang="tr-TR" smtClean="0"/>
              <a:t>2</a:t>
            </a:fld>
            <a:endParaRPr lang="tr-TR"/>
          </a:p>
        </p:txBody>
      </p:sp>
    </p:spTree>
    <p:extLst>
      <p:ext uri="{BB962C8B-B14F-4D97-AF65-F5344CB8AC3E}">
        <p14:creationId xmlns:p14="http://schemas.microsoft.com/office/powerpoint/2010/main" val="2040842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99EDED1C-4656-4CF8-AD34-DC4A65BB3913}" type="slidenum">
              <a:rPr lang="tr-TR" smtClean="0"/>
              <a:t>11</a:t>
            </a:fld>
            <a:endParaRPr lang="tr-TR"/>
          </a:p>
        </p:txBody>
      </p:sp>
    </p:spTree>
    <p:extLst>
      <p:ext uri="{BB962C8B-B14F-4D97-AF65-F5344CB8AC3E}">
        <p14:creationId xmlns:p14="http://schemas.microsoft.com/office/powerpoint/2010/main" val="64323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5"/>
          </p:nvPr>
        </p:nvSpPr>
        <p:spPr/>
        <p:txBody>
          <a:bodyPr rtlCol="0"/>
          <a:lstStyle/>
          <a:p>
            <a:pPr rtl="0"/>
            <a:fld id="{99EDED1C-4656-4CF8-AD34-DC4A65BB3913}" type="slidenum">
              <a:rPr lang="tr-TR" smtClean="0"/>
              <a:t>17</a:t>
            </a:fld>
            <a:endParaRPr lang="tr-TR"/>
          </a:p>
        </p:txBody>
      </p:sp>
    </p:spTree>
    <p:extLst>
      <p:ext uri="{BB962C8B-B14F-4D97-AF65-F5344CB8AC3E}">
        <p14:creationId xmlns:p14="http://schemas.microsoft.com/office/powerpoint/2010/main" val="470719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7487D298-1B85-4809-8876-81D3304E2AC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C37AB5C-7F07-47D8-A788-722AAEF2B7EA}"/>
              </a:ext>
            </a:extLst>
          </p:cNvPr>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a:extLst>
              <a:ext uri="{FF2B5EF4-FFF2-40B4-BE49-F238E27FC236}">
                <a16:creationId xmlns:a16="http://schemas.microsoft.com/office/drawing/2014/main" id="{E335F604-7929-4CDE-8A84-087B8DAF0D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D46F884-D715-4ED2-875E-08FBCF8ADFA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A4BE28AE-7438-4147-A44D-FD6BBB5AF783}"/>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FF8D3C9B-FEDD-4309-A91C-9CA1AC6827F8}"/>
              </a:ext>
            </a:extLst>
          </p:cNvPr>
          <p:cNvSpPr>
            <a:spLocks noGrp="1"/>
          </p:cNvSpPr>
          <p:nvPr>
            <p:ph type="sldNum" sz="quarter" idx="12"/>
          </p:nvPr>
        </p:nvSpPr>
        <p:spPr/>
        <p:txBody>
          <a:bodyPr/>
          <a:lstStyle>
            <a:lvl1pPr>
              <a:defRPr/>
            </a:lvl1pPr>
          </a:lstStyle>
          <a:p>
            <a:fld id="{7CAA2947-FA5D-453E-83C0-691EA497C3A3}" type="slidenum">
              <a:rPr lang="tr-TR" altLang="tr-TR"/>
              <a:pPr/>
              <a:t>‹#›</a:t>
            </a:fld>
            <a:endParaRPr lang="tr-TR" altLang="tr-TR"/>
          </a:p>
        </p:txBody>
      </p:sp>
    </p:spTree>
    <p:extLst>
      <p:ext uri="{BB962C8B-B14F-4D97-AF65-F5344CB8AC3E}">
        <p14:creationId xmlns:p14="http://schemas.microsoft.com/office/powerpoint/2010/main" val="253098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88F26E1D-B5D5-467D-A732-7F9CA8F46E2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2D9801B3-D8C9-443D-AFA1-C8E352C699AD}"/>
              </a:ext>
            </a:extLst>
          </p:cNvPr>
          <p:cNvSpPr>
            <a:spLocks noGrp="1"/>
          </p:cNvSpPr>
          <p:nvPr>
            <p:ph type="title"/>
          </p:nvPr>
        </p:nvSpPr>
        <p:spPr/>
        <p:txBody>
          <a:bodyPr/>
          <a:lstStyle/>
          <a:p>
            <a:r>
              <a:rPr lang="tr-TR"/>
              <a:t>Asıl başlık stili için tıklatın</a:t>
            </a:r>
          </a:p>
        </p:txBody>
      </p:sp>
      <p:sp>
        <p:nvSpPr>
          <p:cNvPr id="3" name="Dikey Metin Yer Tutucusu 2">
            <a:extLst>
              <a:ext uri="{FF2B5EF4-FFF2-40B4-BE49-F238E27FC236}">
                <a16:creationId xmlns:a16="http://schemas.microsoft.com/office/drawing/2014/main" id="{9212BA58-6D5E-45A1-8BB2-B58B764336D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D7FAAEB-FF59-4AF9-B9AB-AEEDBF0FA107}"/>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6A03263D-EBFC-4F3E-85B8-443336C1AA6C}"/>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65D55F20-03AF-4AD6-857E-596F2A931DB3}"/>
              </a:ext>
            </a:extLst>
          </p:cNvPr>
          <p:cNvSpPr>
            <a:spLocks noGrp="1"/>
          </p:cNvSpPr>
          <p:nvPr>
            <p:ph type="sldNum" sz="quarter" idx="12"/>
          </p:nvPr>
        </p:nvSpPr>
        <p:spPr/>
        <p:txBody>
          <a:bodyPr/>
          <a:lstStyle>
            <a:lvl1pPr>
              <a:defRPr/>
            </a:lvl1pPr>
          </a:lstStyle>
          <a:p>
            <a:fld id="{6E67DD90-68E9-4A4B-ABDD-0E8BBEF178D2}" type="slidenum">
              <a:rPr lang="tr-TR" altLang="tr-TR"/>
              <a:pPr/>
              <a:t>‹#›</a:t>
            </a:fld>
            <a:endParaRPr lang="tr-TR" altLang="tr-TR"/>
          </a:p>
        </p:txBody>
      </p:sp>
    </p:spTree>
    <p:extLst>
      <p:ext uri="{BB962C8B-B14F-4D97-AF65-F5344CB8AC3E}">
        <p14:creationId xmlns:p14="http://schemas.microsoft.com/office/powerpoint/2010/main" val="187262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5C8FEA4F-139E-4BFA-9857-260A0F744E7C}"/>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Dikey Başlık 1">
            <a:extLst>
              <a:ext uri="{FF2B5EF4-FFF2-40B4-BE49-F238E27FC236}">
                <a16:creationId xmlns:a16="http://schemas.microsoft.com/office/drawing/2014/main" id="{F60D4DFA-8B07-484B-89F1-D97C917C1B9D}"/>
              </a:ext>
            </a:extLst>
          </p:cNvPr>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a:extLst>
              <a:ext uri="{FF2B5EF4-FFF2-40B4-BE49-F238E27FC236}">
                <a16:creationId xmlns:a16="http://schemas.microsoft.com/office/drawing/2014/main" id="{6407E197-D18E-4AAA-98CB-38D89A2A056D}"/>
              </a:ext>
            </a:extLst>
          </p:cNvPr>
          <p:cNvSpPr>
            <a:spLocks noGrp="1"/>
          </p:cNvSpPr>
          <p:nvPr>
            <p:ph type="body" orient="vert" idx="1"/>
          </p:nvPr>
        </p:nvSpPr>
        <p:spPr>
          <a:xfrm>
            <a:off x="457200" y="274638"/>
            <a:ext cx="6019800" cy="58515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0C9DE15-502A-4510-8FD4-702426956D5B}"/>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AF428F35-1D3B-46A8-B02C-CB5D1125A4A0}"/>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4DCC5110-F755-4AD6-805D-EAA8F7CED855}"/>
              </a:ext>
            </a:extLst>
          </p:cNvPr>
          <p:cNvSpPr>
            <a:spLocks noGrp="1"/>
          </p:cNvSpPr>
          <p:nvPr>
            <p:ph type="sldNum" sz="quarter" idx="12"/>
          </p:nvPr>
        </p:nvSpPr>
        <p:spPr/>
        <p:txBody>
          <a:bodyPr/>
          <a:lstStyle>
            <a:lvl1pPr>
              <a:defRPr/>
            </a:lvl1pPr>
          </a:lstStyle>
          <a:p>
            <a:fld id="{55CA82F0-B3AF-4CB7-97F8-ACD6140A6373}" type="slidenum">
              <a:rPr lang="tr-TR" altLang="tr-TR"/>
              <a:pPr/>
              <a:t>‹#›</a:t>
            </a:fld>
            <a:endParaRPr lang="tr-TR" altLang="tr-TR"/>
          </a:p>
        </p:txBody>
      </p:sp>
    </p:spTree>
    <p:extLst>
      <p:ext uri="{BB962C8B-B14F-4D97-AF65-F5344CB8AC3E}">
        <p14:creationId xmlns:p14="http://schemas.microsoft.com/office/powerpoint/2010/main" val="324784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9B78E955-A148-4354-AE04-7503133F7353}"/>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42D4F82A-8FE9-41CF-A790-97BBBD58FF37}"/>
              </a:ext>
            </a:extLst>
          </p:cNvPr>
          <p:cNvSpPr>
            <a:spLocks noGrp="1"/>
          </p:cNvSpPr>
          <p:nvPr>
            <p:ph type="title"/>
          </p:nvPr>
        </p:nvSpPr>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16F19FC7-2638-4BB7-A0CC-8A82FB887288}"/>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A90686B-8279-46FB-B41F-E98E2231DC81}"/>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9FDBFD0C-237B-4504-989F-BF2E7774E579}"/>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58678693-2296-4922-804D-9180843CA3E7}"/>
              </a:ext>
            </a:extLst>
          </p:cNvPr>
          <p:cNvSpPr>
            <a:spLocks noGrp="1"/>
          </p:cNvSpPr>
          <p:nvPr>
            <p:ph type="sldNum" sz="quarter" idx="12"/>
          </p:nvPr>
        </p:nvSpPr>
        <p:spPr/>
        <p:txBody>
          <a:bodyPr/>
          <a:lstStyle>
            <a:lvl1pPr>
              <a:defRPr/>
            </a:lvl1pPr>
          </a:lstStyle>
          <a:p>
            <a:fld id="{5FDAFA7B-F565-4E90-89BF-5854C230462A}" type="slidenum">
              <a:rPr lang="tr-TR" altLang="tr-TR"/>
              <a:pPr/>
              <a:t>‹#›</a:t>
            </a:fld>
            <a:endParaRPr lang="tr-TR" altLang="tr-TR"/>
          </a:p>
        </p:txBody>
      </p:sp>
    </p:spTree>
    <p:extLst>
      <p:ext uri="{BB962C8B-B14F-4D97-AF65-F5344CB8AC3E}">
        <p14:creationId xmlns:p14="http://schemas.microsoft.com/office/powerpoint/2010/main" val="192996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4" descr="sunu">
            <a:extLst>
              <a:ext uri="{FF2B5EF4-FFF2-40B4-BE49-F238E27FC236}">
                <a16:creationId xmlns:a16="http://schemas.microsoft.com/office/drawing/2014/main" id="{44F11540-A512-4E5B-A3F1-95331763FF8E}"/>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747B5DBF-EBBA-480D-A9DC-A7E1021486F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a:extLst>
              <a:ext uri="{FF2B5EF4-FFF2-40B4-BE49-F238E27FC236}">
                <a16:creationId xmlns:a16="http://schemas.microsoft.com/office/drawing/2014/main" id="{1C006CE3-0AD1-413F-909C-F58E44CAEEB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a:t>
            </a:r>
          </a:p>
        </p:txBody>
      </p:sp>
      <p:sp>
        <p:nvSpPr>
          <p:cNvPr id="4" name="Veri Yer Tutucusu 3">
            <a:extLst>
              <a:ext uri="{FF2B5EF4-FFF2-40B4-BE49-F238E27FC236}">
                <a16:creationId xmlns:a16="http://schemas.microsoft.com/office/drawing/2014/main" id="{4EB13188-DE1D-4E11-8057-0402AED49731}"/>
              </a:ext>
            </a:extLst>
          </p:cNvPr>
          <p:cNvSpPr>
            <a:spLocks noGrp="1"/>
          </p:cNvSpPr>
          <p:nvPr>
            <p:ph type="dt" sz="half" idx="10"/>
          </p:nvPr>
        </p:nvSpPr>
        <p:spPr/>
        <p:txBody>
          <a:bodyPr/>
          <a:lstStyle>
            <a:lvl1pPr>
              <a:defRPr/>
            </a:lvl1pPr>
          </a:lstStyle>
          <a:p>
            <a:endParaRPr lang="tr-TR" altLang="tr-TR"/>
          </a:p>
        </p:txBody>
      </p:sp>
      <p:sp>
        <p:nvSpPr>
          <p:cNvPr id="5" name="Alt Bilgi Yer Tutucusu 4">
            <a:extLst>
              <a:ext uri="{FF2B5EF4-FFF2-40B4-BE49-F238E27FC236}">
                <a16:creationId xmlns:a16="http://schemas.microsoft.com/office/drawing/2014/main" id="{E74A2D2F-79BB-400E-AA0F-B8760CBC77BA}"/>
              </a:ext>
            </a:extLst>
          </p:cNvPr>
          <p:cNvSpPr>
            <a:spLocks noGrp="1"/>
          </p:cNvSpPr>
          <p:nvPr>
            <p:ph type="ftr" sz="quarter" idx="11"/>
          </p:nvPr>
        </p:nvSpPr>
        <p:spPr/>
        <p:txBody>
          <a:bodyPr/>
          <a:lstStyle>
            <a:lvl1pPr>
              <a:defRPr/>
            </a:lvl1pPr>
          </a:lstStyle>
          <a:p>
            <a:endParaRPr lang="tr-TR" altLang="tr-TR"/>
          </a:p>
        </p:txBody>
      </p:sp>
      <p:sp>
        <p:nvSpPr>
          <p:cNvPr id="6" name="Slayt Numarası Yer Tutucusu 5">
            <a:extLst>
              <a:ext uri="{FF2B5EF4-FFF2-40B4-BE49-F238E27FC236}">
                <a16:creationId xmlns:a16="http://schemas.microsoft.com/office/drawing/2014/main" id="{769E4D60-8FE9-4979-A580-405515C0EAF7}"/>
              </a:ext>
            </a:extLst>
          </p:cNvPr>
          <p:cNvSpPr>
            <a:spLocks noGrp="1"/>
          </p:cNvSpPr>
          <p:nvPr>
            <p:ph type="sldNum" sz="quarter" idx="12"/>
          </p:nvPr>
        </p:nvSpPr>
        <p:spPr/>
        <p:txBody>
          <a:bodyPr/>
          <a:lstStyle>
            <a:lvl1pPr>
              <a:defRPr/>
            </a:lvl1pPr>
          </a:lstStyle>
          <a:p>
            <a:fld id="{2D72CB6F-A420-4BBF-ACAC-AB0D809A336D}" type="slidenum">
              <a:rPr lang="tr-TR" altLang="tr-TR"/>
              <a:pPr/>
              <a:t>‹#›</a:t>
            </a:fld>
            <a:endParaRPr lang="tr-TR" altLang="tr-TR"/>
          </a:p>
        </p:txBody>
      </p:sp>
    </p:spTree>
    <p:extLst>
      <p:ext uri="{BB962C8B-B14F-4D97-AF65-F5344CB8AC3E}">
        <p14:creationId xmlns:p14="http://schemas.microsoft.com/office/powerpoint/2010/main" val="83520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CCAFC7C3-4533-4FB6-8C78-99A4DB9E3D7E}"/>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30FE0336-BADE-47BD-BE6A-990E6F66DC40}"/>
              </a:ext>
            </a:extLst>
          </p:cNvPr>
          <p:cNvSpPr>
            <a:spLocks noGrp="1"/>
          </p:cNvSpPr>
          <p:nvPr>
            <p:ph type="title"/>
          </p:nvPr>
        </p:nvSpPr>
        <p:spPr/>
        <p:txBody>
          <a:bodyPr/>
          <a:lstStyle/>
          <a:p>
            <a:r>
              <a:rPr lang="tr-TR"/>
              <a:t>Asıl başlık stili için tıklatın</a:t>
            </a:r>
          </a:p>
        </p:txBody>
      </p:sp>
      <p:sp>
        <p:nvSpPr>
          <p:cNvPr id="3" name="İçerik Yer Tutucusu 2">
            <a:extLst>
              <a:ext uri="{FF2B5EF4-FFF2-40B4-BE49-F238E27FC236}">
                <a16:creationId xmlns:a16="http://schemas.microsoft.com/office/drawing/2014/main" id="{3F923556-F8E4-4F08-A1F2-94F024C0FCA6}"/>
              </a:ext>
            </a:extLst>
          </p:cNvPr>
          <p:cNvSpPr>
            <a:spLocks noGrp="1"/>
          </p:cNvSpPr>
          <p:nvPr>
            <p:ph sz="half" idx="1"/>
          </p:nvPr>
        </p:nvSpPr>
        <p:spPr>
          <a:xfrm>
            <a:off x="457200" y="1600200"/>
            <a:ext cx="4038600" cy="45259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FB7E4D-A16F-488A-B333-8301C72390D0}"/>
              </a:ext>
            </a:extLst>
          </p:cNvPr>
          <p:cNvSpPr>
            <a:spLocks noGrp="1"/>
          </p:cNvSpPr>
          <p:nvPr>
            <p:ph sz="half" idx="2"/>
          </p:nvPr>
        </p:nvSpPr>
        <p:spPr>
          <a:xfrm>
            <a:off x="4648200" y="1600200"/>
            <a:ext cx="4038600" cy="45259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9A7BDA5-F376-4683-8C4B-CD8AFEAE35DB}"/>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15C91FAC-9B81-4CA7-A8E8-8F116CFF90BA}"/>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2C3AE39E-7FA5-490C-9137-88B17FB40CCB}"/>
              </a:ext>
            </a:extLst>
          </p:cNvPr>
          <p:cNvSpPr>
            <a:spLocks noGrp="1"/>
          </p:cNvSpPr>
          <p:nvPr>
            <p:ph type="sldNum" sz="quarter" idx="12"/>
          </p:nvPr>
        </p:nvSpPr>
        <p:spPr/>
        <p:txBody>
          <a:bodyPr/>
          <a:lstStyle>
            <a:lvl1pPr>
              <a:defRPr/>
            </a:lvl1pPr>
          </a:lstStyle>
          <a:p>
            <a:fld id="{E3D0633C-18C6-44E5-9903-E97B7A49D340}" type="slidenum">
              <a:rPr lang="tr-TR" altLang="tr-TR"/>
              <a:pPr/>
              <a:t>‹#›</a:t>
            </a:fld>
            <a:endParaRPr lang="tr-TR" altLang="tr-TR"/>
          </a:p>
        </p:txBody>
      </p:sp>
    </p:spTree>
    <p:extLst>
      <p:ext uri="{BB962C8B-B14F-4D97-AF65-F5344CB8AC3E}">
        <p14:creationId xmlns:p14="http://schemas.microsoft.com/office/powerpoint/2010/main" val="160436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0" name="Picture 4" descr="sunu">
            <a:extLst>
              <a:ext uri="{FF2B5EF4-FFF2-40B4-BE49-F238E27FC236}">
                <a16:creationId xmlns:a16="http://schemas.microsoft.com/office/drawing/2014/main" id="{050BA558-371F-47B7-8FA6-502B03CDF3F4}"/>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75389893-28F9-455C-A1FC-27E27109A98A}"/>
              </a:ext>
            </a:extLst>
          </p:cNvPr>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a:extLst>
              <a:ext uri="{FF2B5EF4-FFF2-40B4-BE49-F238E27FC236}">
                <a16:creationId xmlns:a16="http://schemas.microsoft.com/office/drawing/2014/main" id="{50662EFB-E91A-4B3A-B747-69A34EF5D44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7A13075-96FD-4858-A466-15ABF643609F}"/>
              </a:ext>
            </a:extLst>
          </p:cNvPr>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0984A82-D9D3-4F89-9465-A05B70E7DDB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087132E1-2F48-4174-8193-87E5C0AE16F1}"/>
              </a:ext>
            </a:extLst>
          </p:cNvPr>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58A4AAA-F04A-482D-8287-F06E79205EB1}"/>
              </a:ext>
            </a:extLst>
          </p:cNvPr>
          <p:cNvSpPr>
            <a:spLocks noGrp="1"/>
          </p:cNvSpPr>
          <p:nvPr>
            <p:ph type="dt" sz="half" idx="10"/>
          </p:nvPr>
        </p:nvSpPr>
        <p:spPr/>
        <p:txBody>
          <a:bodyPr/>
          <a:lstStyle>
            <a:lvl1pPr>
              <a:defRPr/>
            </a:lvl1pPr>
          </a:lstStyle>
          <a:p>
            <a:endParaRPr lang="tr-TR" altLang="tr-TR"/>
          </a:p>
        </p:txBody>
      </p:sp>
      <p:sp>
        <p:nvSpPr>
          <p:cNvPr id="8" name="Alt Bilgi Yer Tutucusu 7">
            <a:extLst>
              <a:ext uri="{FF2B5EF4-FFF2-40B4-BE49-F238E27FC236}">
                <a16:creationId xmlns:a16="http://schemas.microsoft.com/office/drawing/2014/main" id="{05471C06-8301-417F-A2AF-1B2E754EBC94}"/>
              </a:ext>
            </a:extLst>
          </p:cNvPr>
          <p:cNvSpPr>
            <a:spLocks noGrp="1"/>
          </p:cNvSpPr>
          <p:nvPr>
            <p:ph type="ftr" sz="quarter" idx="11"/>
          </p:nvPr>
        </p:nvSpPr>
        <p:spPr/>
        <p:txBody>
          <a:bodyPr/>
          <a:lstStyle>
            <a:lvl1pPr>
              <a:defRPr/>
            </a:lvl1pPr>
          </a:lstStyle>
          <a:p>
            <a:endParaRPr lang="tr-TR" altLang="tr-TR"/>
          </a:p>
        </p:txBody>
      </p:sp>
      <p:sp>
        <p:nvSpPr>
          <p:cNvPr id="9" name="Slayt Numarası Yer Tutucusu 8">
            <a:extLst>
              <a:ext uri="{FF2B5EF4-FFF2-40B4-BE49-F238E27FC236}">
                <a16:creationId xmlns:a16="http://schemas.microsoft.com/office/drawing/2014/main" id="{1B2A6F5A-071A-404C-BF92-792C691066CB}"/>
              </a:ext>
            </a:extLst>
          </p:cNvPr>
          <p:cNvSpPr>
            <a:spLocks noGrp="1"/>
          </p:cNvSpPr>
          <p:nvPr>
            <p:ph type="sldNum" sz="quarter" idx="12"/>
          </p:nvPr>
        </p:nvSpPr>
        <p:spPr/>
        <p:txBody>
          <a:bodyPr/>
          <a:lstStyle>
            <a:lvl1pPr>
              <a:defRPr/>
            </a:lvl1pPr>
          </a:lstStyle>
          <a:p>
            <a:fld id="{8D3AF721-B687-4810-AD40-7C70B07FDF3E}" type="slidenum">
              <a:rPr lang="tr-TR" altLang="tr-TR"/>
              <a:pPr/>
              <a:t>‹#›</a:t>
            </a:fld>
            <a:endParaRPr lang="tr-TR" altLang="tr-TR"/>
          </a:p>
        </p:txBody>
      </p:sp>
    </p:spTree>
    <p:extLst>
      <p:ext uri="{BB962C8B-B14F-4D97-AF65-F5344CB8AC3E}">
        <p14:creationId xmlns:p14="http://schemas.microsoft.com/office/powerpoint/2010/main" val="279165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1FB983A-9774-46FC-AB7D-63F42A520EF6}"/>
              </a:ext>
            </a:extLst>
          </p:cNvPr>
          <p:cNvSpPr>
            <a:spLocks noGrp="1"/>
          </p:cNvSpPr>
          <p:nvPr>
            <p:ph type="title"/>
          </p:nvPr>
        </p:nvSpPr>
        <p:spPr/>
        <p:txBody>
          <a:bodyPr/>
          <a:lstStyle/>
          <a:p>
            <a:r>
              <a:rPr lang="tr-TR"/>
              <a:t>Asıl başlık stili için tıklatın</a:t>
            </a:r>
          </a:p>
        </p:txBody>
      </p:sp>
      <p:sp>
        <p:nvSpPr>
          <p:cNvPr id="3" name="Veri Yer Tutucusu 2">
            <a:extLst>
              <a:ext uri="{FF2B5EF4-FFF2-40B4-BE49-F238E27FC236}">
                <a16:creationId xmlns:a16="http://schemas.microsoft.com/office/drawing/2014/main" id="{56674E93-5FA3-45AB-A711-AED667B253D9}"/>
              </a:ext>
            </a:extLst>
          </p:cNvPr>
          <p:cNvSpPr>
            <a:spLocks noGrp="1"/>
          </p:cNvSpPr>
          <p:nvPr>
            <p:ph type="dt" sz="half" idx="10"/>
          </p:nvPr>
        </p:nvSpPr>
        <p:spPr/>
        <p:txBody>
          <a:bodyPr/>
          <a:lstStyle>
            <a:lvl1pPr>
              <a:defRPr/>
            </a:lvl1pPr>
          </a:lstStyle>
          <a:p>
            <a:endParaRPr lang="tr-TR" altLang="tr-TR"/>
          </a:p>
        </p:txBody>
      </p:sp>
      <p:sp>
        <p:nvSpPr>
          <p:cNvPr id="4" name="Alt Bilgi Yer Tutucusu 3">
            <a:extLst>
              <a:ext uri="{FF2B5EF4-FFF2-40B4-BE49-F238E27FC236}">
                <a16:creationId xmlns:a16="http://schemas.microsoft.com/office/drawing/2014/main" id="{DE1F7518-33CD-4404-9F63-A885FF394200}"/>
              </a:ext>
            </a:extLst>
          </p:cNvPr>
          <p:cNvSpPr>
            <a:spLocks noGrp="1"/>
          </p:cNvSpPr>
          <p:nvPr>
            <p:ph type="ftr" sz="quarter" idx="11"/>
          </p:nvPr>
        </p:nvSpPr>
        <p:spPr/>
        <p:txBody>
          <a:bodyPr/>
          <a:lstStyle>
            <a:lvl1pPr>
              <a:defRPr/>
            </a:lvl1pPr>
          </a:lstStyle>
          <a:p>
            <a:endParaRPr lang="tr-TR" altLang="tr-TR"/>
          </a:p>
        </p:txBody>
      </p:sp>
      <p:sp>
        <p:nvSpPr>
          <p:cNvPr id="5" name="Slayt Numarası Yer Tutucusu 4">
            <a:extLst>
              <a:ext uri="{FF2B5EF4-FFF2-40B4-BE49-F238E27FC236}">
                <a16:creationId xmlns:a16="http://schemas.microsoft.com/office/drawing/2014/main" id="{BE3031B0-4789-45E8-A840-3AACBB04191D}"/>
              </a:ext>
            </a:extLst>
          </p:cNvPr>
          <p:cNvSpPr>
            <a:spLocks noGrp="1"/>
          </p:cNvSpPr>
          <p:nvPr>
            <p:ph type="sldNum" sz="quarter" idx="12"/>
          </p:nvPr>
        </p:nvSpPr>
        <p:spPr/>
        <p:txBody>
          <a:bodyPr/>
          <a:lstStyle>
            <a:lvl1pPr>
              <a:defRPr/>
            </a:lvl1pPr>
          </a:lstStyle>
          <a:p>
            <a:fld id="{5DBCE01B-BC79-4EBF-AABB-9049824FFFEA}" type="slidenum">
              <a:rPr lang="tr-TR" altLang="tr-TR"/>
              <a:pPr/>
              <a:t>‹#›</a:t>
            </a:fld>
            <a:endParaRPr lang="tr-TR" altLang="tr-TR"/>
          </a:p>
        </p:txBody>
      </p:sp>
      <p:pic>
        <p:nvPicPr>
          <p:cNvPr id="6" name="Picture 4" descr="sunu">
            <a:extLst>
              <a:ext uri="{FF2B5EF4-FFF2-40B4-BE49-F238E27FC236}">
                <a16:creationId xmlns:a16="http://schemas.microsoft.com/office/drawing/2014/main" id="{B104AD21-30E9-4A01-8166-A5EE38AE7162}"/>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2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sunu">
            <a:extLst>
              <a:ext uri="{FF2B5EF4-FFF2-40B4-BE49-F238E27FC236}">
                <a16:creationId xmlns:a16="http://schemas.microsoft.com/office/drawing/2014/main" id="{60EF2FE9-5B91-4E83-A174-050677E2DBA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2D1FFAF3-7EFB-4987-8493-187087346E10}"/>
              </a:ext>
            </a:extLst>
          </p:cNvPr>
          <p:cNvSpPr>
            <a:spLocks noGrp="1"/>
          </p:cNvSpPr>
          <p:nvPr>
            <p:ph type="dt" sz="half" idx="10"/>
          </p:nvPr>
        </p:nvSpPr>
        <p:spPr/>
        <p:txBody>
          <a:bodyPr/>
          <a:lstStyle>
            <a:lvl1pPr>
              <a:defRPr/>
            </a:lvl1pPr>
          </a:lstStyle>
          <a:p>
            <a:endParaRPr lang="tr-TR" altLang="tr-TR"/>
          </a:p>
        </p:txBody>
      </p:sp>
      <p:sp>
        <p:nvSpPr>
          <p:cNvPr id="3" name="Alt Bilgi Yer Tutucusu 2">
            <a:extLst>
              <a:ext uri="{FF2B5EF4-FFF2-40B4-BE49-F238E27FC236}">
                <a16:creationId xmlns:a16="http://schemas.microsoft.com/office/drawing/2014/main" id="{9531664F-7100-4381-A309-4920AAE877BF}"/>
              </a:ext>
            </a:extLst>
          </p:cNvPr>
          <p:cNvSpPr>
            <a:spLocks noGrp="1"/>
          </p:cNvSpPr>
          <p:nvPr>
            <p:ph type="ftr" sz="quarter" idx="11"/>
          </p:nvPr>
        </p:nvSpPr>
        <p:spPr/>
        <p:txBody>
          <a:bodyPr/>
          <a:lstStyle>
            <a:lvl1pPr>
              <a:defRPr/>
            </a:lvl1pPr>
          </a:lstStyle>
          <a:p>
            <a:endParaRPr lang="tr-TR" altLang="tr-TR"/>
          </a:p>
        </p:txBody>
      </p:sp>
      <p:sp>
        <p:nvSpPr>
          <p:cNvPr id="4" name="Slayt Numarası Yer Tutucusu 3">
            <a:extLst>
              <a:ext uri="{FF2B5EF4-FFF2-40B4-BE49-F238E27FC236}">
                <a16:creationId xmlns:a16="http://schemas.microsoft.com/office/drawing/2014/main" id="{1B0EDF4D-A215-4F4C-B721-92D3357A910F}"/>
              </a:ext>
            </a:extLst>
          </p:cNvPr>
          <p:cNvSpPr>
            <a:spLocks noGrp="1"/>
          </p:cNvSpPr>
          <p:nvPr>
            <p:ph type="sldNum" sz="quarter" idx="12"/>
          </p:nvPr>
        </p:nvSpPr>
        <p:spPr/>
        <p:txBody>
          <a:bodyPr/>
          <a:lstStyle>
            <a:lvl1pPr>
              <a:defRPr/>
            </a:lvl1pPr>
          </a:lstStyle>
          <a:p>
            <a:fld id="{C0DB2017-C5EA-4040-AFCE-66D928E4D27A}" type="slidenum">
              <a:rPr lang="tr-TR" altLang="tr-TR"/>
              <a:pPr/>
              <a:t>‹#›</a:t>
            </a:fld>
            <a:endParaRPr lang="tr-TR" altLang="tr-TR"/>
          </a:p>
        </p:txBody>
      </p:sp>
    </p:spTree>
    <p:extLst>
      <p:ext uri="{BB962C8B-B14F-4D97-AF65-F5344CB8AC3E}">
        <p14:creationId xmlns:p14="http://schemas.microsoft.com/office/powerpoint/2010/main" val="286379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2F46E11D-82FC-4A81-B285-A43A18495385}"/>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2E54319-3A17-43C6-A602-9A1DD41A4ED1}"/>
              </a:ext>
            </a:extLst>
          </p:cNvPr>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a:extLst>
              <a:ext uri="{FF2B5EF4-FFF2-40B4-BE49-F238E27FC236}">
                <a16:creationId xmlns:a16="http://schemas.microsoft.com/office/drawing/2014/main" id="{EDF23EF2-C3E3-40B2-8607-968EF51F26D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D9C3D52-DC02-4970-9D95-AF91DC6A9A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6155F93-8516-4423-BB06-FE58C6BC18EC}"/>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507077AC-5583-4387-953F-4136A5B0555E}"/>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3B5A4FE1-63E2-43CA-8B3E-66C7A4D5FB09}"/>
              </a:ext>
            </a:extLst>
          </p:cNvPr>
          <p:cNvSpPr>
            <a:spLocks noGrp="1"/>
          </p:cNvSpPr>
          <p:nvPr>
            <p:ph type="sldNum" sz="quarter" idx="12"/>
          </p:nvPr>
        </p:nvSpPr>
        <p:spPr/>
        <p:txBody>
          <a:bodyPr/>
          <a:lstStyle>
            <a:lvl1pPr>
              <a:defRPr/>
            </a:lvl1pPr>
          </a:lstStyle>
          <a:p>
            <a:fld id="{CA35059F-8913-415E-B6EE-8A0C42125F00}" type="slidenum">
              <a:rPr lang="tr-TR" altLang="tr-TR"/>
              <a:pPr/>
              <a:t>‹#›</a:t>
            </a:fld>
            <a:endParaRPr lang="tr-TR" altLang="tr-TR"/>
          </a:p>
        </p:txBody>
      </p:sp>
    </p:spTree>
    <p:extLst>
      <p:ext uri="{BB962C8B-B14F-4D97-AF65-F5344CB8AC3E}">
        <p14:creationId xmlns:p14="http://schemas.microsoft.com/office/powerpoint/2010/main" val="181784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4" descr="sunu">
            <a:extLst>
              <a:ext uri="{FF2B5EF4-FFF2-40B4-BE49-F238E27FC236}">
                <a16:creationId xmlns:a16="http://schemas.microsoft.com/office/drawing/2014/main" id="{DA90758A-5C1B-417F-A445-9333CC1F7BAF}"/>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0" y="5888038"/>
            <a:ext cx="9144000" cy="96996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a16="http://schemas.microsoft.com/office/drawing/2014/main" id="{B62BB14D-A81B-4BF0-9E5C-85B48DB3449D}"/>
              </a:ext>
            </a:extLst>
          </p:cNvPr>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a:extLst>
              <a:ext uri="{FF2B5EF4-FFF2-40B4-BE49-F238E27FC236}">
                <a16:creationId xmlns:a16="http://schemas.microsoft.com/office/drawing/2014/main" id="{F9C027C4-3CCB-41BC-A1B0-C948BA7A7EA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a:extLst>
              <a:ext uri="{FF2B5EF4-FFF2-40B4-BE49-F238E27FC236}">
                <a16:creationId xmlns:a16="http://schemas.microsoft.com/office/drawing/2014/main" id="{2EC9412D-38CF-44CA-AB58-109946B99B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30EED56E-5A68-4365-8B88-F5C974F7A748}"/>
              </a:ext>
            </a:extLst>
          </p:cNvPr>
          <p:cNvSpPr>
            <a:spLocks noGrp="1"/>
          </p:cNvSpPr>
          <p:nvPr>
            <p:ph type="dt" sz="half" idx="10"/>
          </p:nvPr>
        </p:nvSpPr>
        <p:spPr/>
        <p:txBody>
          <a:bodyPr/>
          <a:lstStyle>
            <a:lvl1pPr>
              <a:defRPr/>
            </a:lvl1pPr>
          </a:lstStyle>
          <a:p>
            <a:endParaRPr lang="tr-TR" altLang="tr-TR"/>
          </a:p>
        </p:txBody>
      </p:sp>
      <p:sp>
        <p:nvSpPr>
          <p:cNvPr id="6" name="Alt Bilgi Yer Tutucusu 5">
            <a:extLst>
              <a:ext uri="{FF2B5EF4-FFF2-40B4-BE49-F238E27FC236}">
                <a16:creationId xmlns:a16="http://schemas.microsoft.com/office/drawing/2014/main" id="{A366051D-8C40-41E1-9FAC-3333DEA17A12}"/>
              </a:ext>
            </a:extLst>
          </p:cNvPr>
          <p:cNvSpPr>
            <a:spLocks noGrp="1"/>
          </p:cNvSpPr>
          <p:nvPr>
            <p:ph type="ftr" sz="quarter" idx="11"/>
          </p:nvPr>
        </p:nvSpPr>
        <p:spPr/>
        <p:txBody>
          <a:bodyPr/>
          <a:lstStyle>
            <a:lvl1pPr>
              <a:defRPr/>
            </a:lvl1pPr>
          </a:lstStyle>
          <a:p>
            <a:endParaRPr lang="tr-TR" altLang="tr-TR"/>
          </a:p>
        </p:txBody>
      </p:sp>
      <p:sp>
        <p:nvSpPr>
          <p:cNvPr id="7" name="Slayt Numarası Yer Tutucusu 6">
            <a:extLst>
              <a:ext uri="{FF2B5EF4-FFF2-40B4-BE49-F238E27FC236}">
                <a16:creationId xmlns:a16="http://schemas.microsoft.com/office/drawing/2014/main" id="{FF462AE5-A6F0-4C34-907D-1D343CF21471}"/>
              </a:ext>
            </a:extLst>
          </p:cNvPr>
          <p:cNvSpPr>
            <a:spLocks noGrp="1"/>
          </p:cNvSpPr>
          <p:nvPr>
            <p:ph type="sldNum" sz="quarter" idx="12"/>
          </p:nvPr>
        </p:nvSpPr>
        <p:spPr/>
        <p:txBody>
          <a:bodyPr/>
          <a:lstStyle>
            <a:lvl1pPr>
              <a:defRPr/>
            </a:lvl1pPr>
          </a:lstStyle>
          <a:p>
            <a:fld id="{2FD47004-EDAA-4BCF-9DE3-C7477122C224}" type="slidenum">
              <a:rPr lang="tr-TR" altLang="tr-TR"/>
              <a:pPr/>
              <a:t>‹#›</a:t>
            </a:fld>
            <a:endParaRPr lang="tr-TR" altLang="tr-TR"/>
          </a:p>
        </p:txBody>
      </p:sp>
    </p:spTree>
    <p:extLst>
      <p:ext uri="{BB962C8B-B14F-4D97-AF65-F5344CB8AC3E}">
        <p14:creationId xmlns:p14="http://schemas.microsoft.com/office/powerpoint/2010/main" val="234205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472F3F7-B9CC-4C99-93C4-E01C35479B1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7" name="Rectangle 3">
            <a:extLst>
              <a:ext uri="{FF2B5EF4-FFF2-40B4-BE49-F238E27FC236}">
                <a16:creationId xmlns:a16="http://schemas.microsoft.com/office/drawing/2014/main" id="{773EF15F-EC6B-4E6E-BC68-97CFA2DF0CD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1028" name="Rectangle 4">
            <a:extLst>
              <a:ext uri="{FF2B5EF4-FFF2-40B4-BE49-F238E27FC236}">
                <a16:creationId xmlns:a16="http://schemas.microsoft.com/office/drawing/2014/main" id="{3D7AB4DE-139B-43F0-B6A7-166B526EC03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tr-TR" altLang="tr-TR"/>
          </a:p>
        </p:txBody>
      </p:sp>
      <p:sp>
        <p:nvSpPr>
          <p:cNvPr id="1029" name="Rectangle 5">
            <a:extLst>
              <a:ext uri="{FF2B5EF4-FFF2-40B4-BE49-F238E27FC236}">
                <a16:creationId xmlns:a16="http://schemas.microsoft.com/office/drawing/2014/main" id="{C1205DE4-E68B-4831-96FC-7B4627FF135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tr-TR" altLang="tr-TR"/>
          </a:p>
        </p:txBody>
      </p:sp>
      <p:sp>
        <p:nvSpPr>
          <p:cNvPr id="1030" name="Rectangle 6">
            <a:extLst>
              <a:ext uri="{FF2B5EF4-FFF2-40B4-BE49-F238E27FC236}">
                <a16:creationId xmlns:a16="http://schemas.microsoft.com/office/drawing/2014/main" id="{FDB0B5E3-58EB-493C-B893-C9EDC94552F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C2AD343-42BE-4C0D-8C43-9BE1CB1E29F7}"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kalite.omu.edu.tr/wp-content/uploads/sites/28/2023/04/2022-ANKET-RAPORU-25.04.2023-son-yayinlanan.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a16="http://schemas.microsoft.com/office/drawing/2014/main" id="{95F6E267-728F-4FB0-8651-BFFD2B0EC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2"/>
            <a:ext cx="9144000" cy="6850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a16="http://schemas.microsoft.com/office/drawing/2014/main" id="{F38C432D-5372-448E-9829-E0F45631D439}"/>
              </a:ext>
            </a:extLst>
          </p:cNvPr>
          <p:cNvSpPr>
            <a:spLocks noGrp="1" noChangeArrowheads="1"/>
          </p:cNvSpPr>
          <p:nvPr>
            <p:ph type="subTitle" idx="1"/>
          </p:nvPr>
        </p:nvSpPr>
        <p:spPr>
          <a:xfrm>
            <a:off x="2703285" y="548680"/>
            <a:ext cx="6096000" cy="533400"/>
          </a:xfrm>
        </p:spPr>
        <p:txBody>
          <a:bodyPr/>
          <a:lstStyle/>
          <a:p>
            <a:pPr>
              <a:lnSpc>
                <a:spcPct val="90000"/>
              </a:lnSpc>
            </a:pPr>
            <a:r>
              <a:rPr lang="tr-TR" altLang="tr-TR" sz="4000" b="1" dirty="0">
                <a:latin typeface="Arial" panose="020B0604020202020204" pitchFamily="34" charset="0"/>
                <a:cs typeface="Arial" panose="020B0604020202020204" pitchFamily="34" charset="0"/>
              </a:rPr>
              <a:t>ONDOKUZ MAYIS ÜNİVERSİTESİ</a:t>
            </a:r>
          </a:p>
          <a:p>
            <a:pPr>
              <a:lnSpc>
                <a:spcPct val="90000"/>
              </a:lnSpc>
            </a:pPr>
            <a:endParaRPr lang="tr-TR" altLang="tr-TR" sz="4400" b="1" dirty="0"/>
          </a:p>
          <a:p>
            <a:pPr>
              <a:lnSpc>
                <a:spcPct val="90000"/>
              </a:lnSpc>
            </a:pPr>
            <a:r>
              <a:rPr lang="tr-TR" altLang="tr-TR" sz="3200" b="1" dirty="0"/>
              <a:t> ÖĞRENCİ KALİTE KOMİSYONU TOPLANTISI</a:t>
            </a:r>
          </a:p>
        </p:txBody>
      </p:sp>
      <p:sp>
        <p:nvSpPr>
          <p:cNvPr id="7" name="Rectangle 8">
            <a:extLst>
              <a:ext uri="{FF2B5EF4-FFF2-40B4-BE49-F238E27FC236}">
                <a16:creationId xmlns:a16="http://schemas.microsoft.com/office/drawing/2014/main" id="{FA81E1F3-CB27-487C-8780-092A73586388}"/>
              </a:ext>
            </a:extLst>
          </p:cNvPr>
          <p:cNvSpPr txBox="1">
            <a:spLocks noChangeArrowheads="1"/>
          </p:cNvSpPr>
          <p:nvPr/>
        </p:nvSpPr>
        <p:spPr bwMode="auto">
          <a:xfrm>
            <a:off x="2627784" y="4221088"/>
            <a:ext cx="253211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0000"/>
              </a:lnSpc>
            </a:pPr>
            <a:r>
              <a:rPr lang="tr-TR" altLang="tr-TR" sz="1800" b="1" i="1" dirty="0"/>
              <a:t>DANIŞMANLAR</a:t>
            </a:r>
            <a:endParaRPr lang="tr-TR" altLang="tr-TR" b="1" i="1" dirty="0"/>
          </a:p>
        </p:txBody>
      </p:sp>
      <p:sp>
        <p:nvSpPr>
          <p:cNvPr id="8" name="Rectangle 8">
            <a:extLst>
              <a:ext uri="{FF2B5EF4-FFF2-40B4-BE49-F238E27FC236}">
                <a16:creationId xmlns:a16="http://schemas.microsoft.com/office/drawing/2014/main" id="{2B89DD1B-66F7-4797-94FB-C51343EB1C18}"/>
              </a:ext>
            </a:extLst>
          </p:cNvPr>
          <p:cNvSpPr txBox="1">
            <a:spLocks noChangeArrowheads="1"/>
          </p:cNvSpPr>
          <p:nvPr/>
        </p:nvSpPr>
        <p:spPr bwMode="auto">
          <a:xfrm>
            <a:off x="2195736" y="4666765"/>
            <a:ext cx="30963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0000"/>
              </a:lnSpc>
            </a:pPr>
            <a:r>
              <a:rPr lang="tr-TR" altLang="tr-TR" sz="1600" b="1" i="1" dirty="0">
                <a:solidFill>
                  <a:schemeClr val="bg1">
                    <a:lumMod val="50000"/>
                  </a:schemeClr>
                </a:solidFill>
              </a:rPr>
              <a:t>Dr. </a:t>
            </a:r>
            <a:r>
              <a:rPr lang="tr-TR" altLang="tr-TR" sz="1600" b="1" i="1" dirty="0" err="1">
                <a:solidFill>
                  <a:schemeClr val="bg1">
                    <a:lumMod val="50000"/>
                  </a:schemeClr>
                </a:solidFill>
              </a:rPr>
              <a:t>Öğr</a:t>
            </a:r>
            <a:r>
              <a:rPr lang="tr-TR" altLang="tr-TR" sz="1600" b="1" i="1" dirty="0">
                <a:solidFill>
                  <a:schemeClr val="bg1">
                    <a:lumMod val="50000"/>
                  </a:schemeClr>
                </a:solidFill>
              </a:rPr>
              <a:t>. Üyesi Burak AKYÜZ</a:t>
            </a:r>
          </a:p>
          <a:p>
            <a:pPr algn="l">
              <a:lnSpc>
                <a:spcPct val="90000"/>
              </a:lnSpc>
            </a:pPr>
            <a:r>
              <a:rPr lang="tr-TR" altLang="tr-TR" sz="1600" b="1" i="1" dirty="0" err="1">
                <a:solidFill>
                  <a:schemeClr val="bg1">
                    <a:lumMod val="50000"/>
                  </a:schemeClr>
                </a:solidFill>
              </a:rPr>
              <a:t>Araş</a:t>
            </a:r>
            <a:r>
              <a:rPr lang="tr-TR" altLang="tr-TR" sz="1600" b="1" i="1" dirty="0">
                <a:solidFill>
                  <a:schemeClr val="bg1">
                    <a:lumMod val="50000"/>
                  </a:schemeClr>
                </a:solidFill>
              </a:rPr>
              <a:t>. Gör. Hakan ÖZTÜRK</a:t>
            </a:r>
          </a:p>
          <a:p>
            <a:pPr algn="l">
              <a:lnSpc>
                <a:spcPct val="90000"/>
              </a:lnSpc>
            </a:pPr>
            <a:r>
              <a:rPr lang="tr-TR" altLang="tr-TR" sz="1600" b="1" i="1" dirty="0" err="1">
                <a:solidFill>
                  <a:schemeClr val="bg1">
                    <a:lumMod val="50000"/>
                  </a:schemeClr>
                </a:solidFill>
              </a:rPr>
              <a:t>Araş</a:t>
            </a:r>
            <a:r>
              <a:rPr lang="tr-TR" altLang="tr-TR" sz="1600" b="1" i="1" dirty="0">
                <a:solidFill>
                  <a:schemeClr val="bg1">
                    <a:lumMod val="50000"/>
                  </a:schemeClr>
                </a:solidFill>
              </a:rPr>
              <a:t>. Gör. Soner ÖZMEN</a:t>
            </a:r>
          </a:p>
          <a:p>
            <a:pPr algn="l">
              <a:lnSpc>
                <a:spcPct val="90000"/>
              </a:lnSpc>
            </a:pPr>
            <a:r>
              <a:rPr lang="tr-TR" altLang="tr-TR" sz="1600" b="1" i="1" dirty="0" err="1">
                <a:solidFill>
                  <a:schemeClr val="bg1">
                    <a:lumMod val="50000"/>
                  </a:schemeClr>
                </a:solidFill>
              </a:rPr>
              <a:t>Araş</a:t>
            </a:r>
            <a:r>
              <a:rPr lang="tr-TR" altLang="tr-TR" sz="1600" b="1" i="1" dirty="0">
                <a:solidFill>
                  <a:schemeClr val="bg1">
                    <a:lumMod val="50000"/>
                  </a:schemeClr>
                </a:solidFill>
              </a:rPr>
              <a:t>. Gör. Kübra GÜLIRMAK GÜLER</a:t>
            </a:r>
          </a:p>
        </p:txBody>
      </p:sp>
      <p:sp>
        <p:nvSpPr>
          <p:cNvPr id="2" name="Rectangle 8">
            <a:extLst>
              <a:ext uri="{FF2B5EF4-FFF2-40B4-BE49-F238E27FC236}">
                <a16:creationId xmlns:a16="http://schemas.microsoft.com/office/drawing/2014/main" id="{794D8A16-B0EA-821B-704F-5FC06B377A1F}"/>
              </a:ext>
            </a:extLst>
          </p:cNvPr>
          <p:cNvSpPr txBox="1">
            <a:spLocks noChangeArrowheads="1"/>
          </p:cNvSpPr>
          <p:nvPr/>
        </p:nvSpPr>
        <p:spPr bwMode="auto">
          <a:xfrm>
            <a:off x="6047656" y="4028479"/>
            <a:ext cx="2892152"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0000"/>
              </a:lnSpc>
            </a:pPr>
            <a:r>
              <a:rPr lang="tr-TR" altLang="tr-TR" sz="1800" b="1" i="1" dirty="0"/>
              <a:t>ETKİNLİK İZLEME VE KOORDİNASYON EKİBİ</a:t>
            </a:r>
          </a:p>
        </p:txBody>
      </p:sp>
      <p:sp>
        <p:nvSpPr>
          <p:cNvPr id="3" name="Rectangle 8">
            <a:extLst>
              <a:ext uri="{FF2B5EF4-FFF2-40B4-BE49-F238E27FC236}">
                <a16:creationId xmlns:a16="http://schemas.microsoft.com/office/drawing/2014/main" id="{2560E565-85A2-DE4B-9B36-4A6C8C976E2B}"/>
              </a:ext>
            </a:extLst>
          </p:cNvPr>
          <p:cNvSpPr txBox="1">
            <a:spLocks noChangeArrowheads="1"/>
          </p:cNvSpPr>
          <p:nvPr/>
        </p:nvSpPr>
        <p:spPr bwMode="auto">
          <a:xfrm>
            <a:off x="6491536" y="4671378"/>
            <a:ext cx="30963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90000"/>
              </a:lnSpc>
            </a:pPr>
            <a:r>
              <a:rPr lang="tr-TR" altLang="tr-TR" sz="1600" b="1" i="1" dirty="0">
                <a:solidFill>
                  <a:schemeClr val="bg1">
                    <a:lumMod val="50000"/>
                  </a:schemeClr>
                </a:solidFill>
              </a:rPr>
              <a:t>Ayyüce BAŞ</a:t>
            </a:r>
          </a:p>
          <a:p>
            <a:pPr algn="l">
              <a:lnSpc>
                <a:spcPct val="90000"/>
              </a:lnSpc>
            </a:pPr>
            <a:r>
              <a:rPr lang="tr-TR" altLang="tr-TR" sz="1600" b="1" i="1" dirty="0">
                <a:solidFill>
                  <a:schemeClr val="bg1">
                    <a:lumMod val="50000"/>
                  </a:schemeClr>
                </a:solidFill>
              </a:rPr>
              <a:t>Berat OKUR</a:t>
            </a:r>
          </a:p>
          <a:p>
            <a:pPr algn="l">
              <a:lnSpc>
                <a:spcPct val="90000"/>
              </a:lnSpc>
            </a:pPr>
            <a:r>
              <a:rPr lang="tr-TR" altLang="tr-TR" sz="1600" b="1" i="1" dirty="0">
                <a:solidFill>
                  <a:schemeClr val="bg1">
                    <a:lumMod val="50000"/>
                  </a:schemeClr>
                </a:solidFill>
              </a:rPr>
              <a:t>Rıdvan YILDIRIM</a:t>
            </a:r>
          </a:p>
          <a:p>
            <a:pPr algn="l">
              <a:lnSpc>
                <a:spcPct val="90000"/>
              </a:lnSpc>
            </a:pPr>
            <a:r>
              <a:rPr lang="tr-TR" altLang="tr-TR" sz="1600" b="1" i="1" dirty="0">
                <a:solidFill>
                  <a:schemeClr val="bg1">
                    <a:lumMod val="50000"/>
                  </a:schemeClr>
                </a:solidFill>
              </a:rPr>
              <a:t>Kerime Birgül BİLGİÇ</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D7D568D-ED95-E776-1868-5FCC25AF6308}"/>
              </a:ext>
            </a:extLst>
          </p:cNvPr>
          <p:cNvPicPr>
            <a:picLocks noChangeAspect="1"/>
          </p:cNvPicPr>
          <p:nvPr/>
        </p:nvPicPr>
        <p:blipFill>
          <a:blip r:embed="rId2"/>
          <a:stretch>
            <a:fillRect/>
          </a:stretch>
        </p:blipFill>
        <p:spPr>
          <a:xfrm>
            <a:off x="3995936" y="517600"/>
            <a:ext cx="5040560" cy="5400600"/>
          </a:xfrm>
          <a:prstGeom prst="rect">
            <a:avLst/>
          </a:prstGeom>
          <a:noFill/>
        </p:spPr>
      </p:pic>
      <p:sp>
        <p:nvSpPr>
          <p:cNvPr id="10" name="Text Placeholder 3">
            <a:extLst>
              <a:ext uri="{FF2B5EF4-FFF2-40B4-BE49-F238E27FC236}">
                <a16:creationId xmlns:a16="http://schemas.microsoft.com/office/drawing/2014/main" id="{A9BFE743-3D48-6031-F349-4ECC270952D9}"/>
              </a:ext>
            </a:extLst>
          </p:cNvPr>
          <p:cNvSpPr>
            <a:spLocks noGrp="1"/>
          </p:cNvSpPr>
          <p:nvPr>
            <p:ph type="body" sz="half" idx="2"/>
          </p:nvPr>
        </p:nvSpPr>
        <p:spPr>
          <a:xfrm>
            <a:off x="251520" y="1844824"/>
            <a:ext cx="3509714" cy="4312196"/>
          </a:xfrm>
        </p:spPr>
        <p:txBody>
          <a:bodyPr/>
          <a:lstStyle/>
          <a:p>
            <a:pPr algn="ctr"/>
            <a:r>
              <a:rPr lang="tr-TR" sz="2000" b="1" dirty="0">
                <a:latin typeface="Times New Roman" panose="02020603050405020304" pitchFamily="18" charset="0"/>
                <a:cs typeface="Times New Roman" panose="02020603050405020304" pitchFamily="18" charset="0"/>
              </a:rPr>
              <a:t>KAYITLI OLDUKLARI PROGRAMDAN MEMNUNİYET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39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889019F0-52A6-47C3-315F-806ED8B8B9F3}"/>
              </a:ext>
            </a:extLst>
          </p:cNvPr>
          <p:cNvSpPr txBox="1"/>
          <p:nvPr/>
        </p:nvSpPr>
        <p:spPr bwMode="auto">
          <a:xfrm>
            <a:off x="220774" y="260648"/>
            <a:ext cx="4222914" cy="592088"/>
          </a:xfrm>
          <a:prstGeom prst="rect">
            <a:avLst/>
          </a:prstGeom>
          <a:noFill/>
          <a:ln>
            <a:noFill/>
          </a:ln>
          <a:effectLst/>
        </p:spPr>
        <p:txBody>
          <a:bodyPr vert="horz" wrap="square" lIns="91440" tIns="45720" rIns="91440" bIns="45720" numCol="1" rtlCol="0" anchor="b" anchorCtr="0" compatLnSpc="1">
            <a:prstTxWarp prst="textNoShape">
              <a:avLst/>
            </a:prstTxWarp>
            <a:normAutofit/>
          </a:bodyPr>
          <a:lstStyle/>
          <a:p>
            <a:pPr algn="ctr">
              <a:spcAft>
                <a:spcPts val="600"/>
              </a:spcAft>
            </a:pPr>
            <a:r>
              <a:rPr lang="tr-TR" sz="1400" b="1" kern="1200" dirty="0">
                <a:solidFill>
                  <a:schemeClr val="tx2"/>
                </a:solidFill>
                <a:latin typeface="Times New Roman" panose="02020603050405020304" pitchFamily="18" charset="0"/>
                <a:ea typeface="+mj-ea"/>
                <a:cs typeface="Times New Roman" panose="02020603050405020304" pitchFamily="18" charset="0"/>
              </a:rPr>
              <a:t>2.DERS DEĞERLENDİRME ANKETİ</a:t>
            </a:r>
          </a:p>
        </p:txBody>
      </p:sp>
      <p:pic>
        <p:nvPicPr>
          <p:cNvPr id="10" name="İçerik Yer Tutucusu 9">
            <a:extLst>
              <a:ext uri="{FF2B5EF4-FFF2-40B4-BE49-F238E27FC236}">
                <a16:creationId xmlns:a16="http://schemas.microsoft.com/office/drawing/2014/main" id="{C60E6639-82B9-2665-F45E-AE1773551C21}"/>
              </a:ext>
            </a:extLst>
          </p:cNvPr>
          <p:cNvPicPr>
            <a:picLocks noGrp="1" noChangeAspect="1"/>
          </p:cNvPicPr>
          <p:nvPr>
            <p:ph idx="1"/>
          </p:nvPr>
        </p:nvPicPr>
        <p:blipFill>
          <a:blip r:embed="rId3"/>
          <a:stretch>
            <a:fillRect/>
          </a:stretch>
        </p:blipFill>
        <p:spPr>
          <a:xfrm>
            <a:off x="4700313" y="24738"/>
            <a:ext cx="4222915" cy="6212573"/>
          </a:xfrm>
          <a:prstGeom prst="rect">
            <a:avLst/>
          </a:prstGeom>
          <a:noFill/>
        </p:spPr>
      </p:pic>
      <p:sp>
        <p:nvSpPr>
          <p:cNvPr id="15" name="Text Placeholder 3">
            <a:extLst>
              <a:ext uri="{FF2B5EF4-FFF2-40B4-BE49-F238E27FC236}">
                <a16:creationId xmlns:a16="http://schemas.microsoft.com/office/drawing/2014/main" id="{CC74326B-0246-A849-3075-63A4131CFC18}"/>
              </a:ext>
            </a:extLst>
          </p:cNvPr>
          <p:cNvSpPr>
            <a:spLocks noGrp="1"/>
          </p:cNvSpPr>
          <p:nvPr>
            <p:ph type="body" sz="half" idx="2"/>
          </p:nvPr>
        </p:nvSpPr>
        <p:spPr>
          <a:xfrm>
            <a:off x="460220" y="1268760"/>
            <a:ext cx="4088753" cy="4584204"/>
          </a:xfrm>
        </p:spPr>
        <p:txBody>
          <a:bodyPr/>
          <a:lstStyle/>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Ders değerlendirme anketi aracılığı ile, öğrencilerin eğitim öğretim açısından dersi ve öğretim elemanını değerlendirme amacıyla kullanılmaktadır.</a:t>
            </a:r>
          </a:p>
          <a:p>
            <a:pPr marL="285750" indent="-285750" algn="just">
              <a:lnSpc>
                <a:spcPct val="15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 Bu anket eğitim öğretim kalitesini yükseltmek amacıyla kullanılmaktadır. Dolayısıyla bu ankete verilen cevapların doğru ve samimi olması, eğitim öğretim süreçlerinin doğru değerlendirilmesi, kalite süreçleri ve hedefleri açısından çok önemli bir yere sahiptir. </a:t>
            </a:r>
          </a:p>
          <a:p>
            <a:pPr algn="just"/>
            <a:endParaRPr lang="en-US" dirty="0"/>
          </a:p>
        </p:txBody>
      </p:sp>
    </p:spTree>
    <p:extLst>
      <p:ext uri="{BB962C8B-B14F-4D97-AF65-F5344CB8AC3E}">
        <p14:creationId xmlns:p14="http://schemas.microsoft.com/office/powerpoint/2010/main" val="202640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0CE11BA-CD6A-6F2B-E7A3-876280127F9F}"/>
              </a:ext>
            </a:extLst>
          </p:cNvPr>
          <p:cNvPicPr>
            <a:picLocks noChangeAspect="1"/>
          </p:cNvPicPr>
          <p:nvPr/>
        </p:nvPicPr>
        <p:blipFill>
          <a:blip r:embed="rId2"/>
          <a:stretch>
            <a:fillRect/>
          </a:stretch>
        </p:blipFill>
        <p:spPr>
          <a:xfrm>
            <a:off x="4344699" y="129406"/>
            <a:ext cx="4507809" cy="6251922"/>
          </a:xfrm>
          <a:prstGeom prst="rect">
            <a:avLst/>
          </a:prstGeom>
          <a:noFill/>
        </p:spPr>
      </p:pic>
      <p:sp>
        <p:nvSpPr>
          <p:cNvPr id="12" name="Text Placeholder 3">
            <a:extLst>
              <a:ext uri="{FF2B5EF4-FFF2-40B4-BE49-F238E27FC236}">
                <a16:creationId xmlns:a16="http://schemas.microsoft.com/office/drawing/2014/main" id="{C8177DB5-80F4-0F40-3C73-161EC9E2BADB}"/>
              </a:ext>
            </a:extLst>
          </p:cNvPr>
          <p:cNvSpPr>
            <a:spLocks noGrp="1"/>
          </p:cNvSpPr>
          <p:nvPr>
            <p:ph type="body" sz="half" idx="2"/>
          </p:nvPr>
        </p:nvSpPr>
        <p:spPr>
          <a:xfrm>
            <a:off x="323528" y="1523206"/>
            <a:ext cx="3888432" cy="3811588"/>
          </a:xfrm>
        </p:spPr>
        <p:txBody>
          <a:bodyPr/>
          <a:lstStyle/>
          <a:p>
            <a:pPr algn="just">
              <a:lnSpc>
                <a:spcPct val="150000"/>
              </a:lnSpc>
            </a:pPr>
            <a:r>
              <a:rPr lang="tr-TR" sz="1800" dirty="0">
                <a:latin typeface="Times New Roman" panose="02020603050405020304" pitchFamily="18" charset="0"/>
                <a:cs typeface="Times New Roman" panose="02020603050405020304" pitchFamily="18" charset="0"/>
              </a:rPr>
              <a:t>Bu anket aracılığı ile ders için ödev, sınavlar vb. gibi uygulamalar için harcanan süre saat bazlı değerlendirilmektedir. Bu yolla belirli hesaplamalar yapılarak derslerin </a:t>
            </a:r>
            <a:r>
              <a:rPr lang="tr-TR" sz="1800" dirty="0" err="1">
                <a:latin typeface="Times New Roman" panose="02020603050405020304" pitchFamily="18" charset="0"/>
                <a:cs typeface="Times New Roman" panose="02020603050405020304" pitchFamily="18" charset="0"/>
              </a:rPr>
              <a:t>AKTS’leri</a:t>
            </a:r>
            <a:r>
              <a:rPr lang="tr-TR" sz="1800" dirty="0">
                <a:latin typeface="Times New Roman" panose="02020603050405020304" pitchFamily="18" charset="0"/>
                <a:cs typeface="Times New Roman" panose="02020603050405020304" pitchFamily="18" charset="0"/>
              </a:rPr>
              <a:t> belirlenmektedir. </a:t>
            </a:r>
          </a:p>
          <a:p>
            <a:pPr algn="just">
              <a:lnSpc>
                <a:spcPct val="150000"/>
              </a:lnSpc>
            </a:pPr>
            <a:endParaRPr lang="en-US" sz="1800" dirty="0"/>
          </a:p>
        </p:txBody>
      </p:sp>
      <p:sp>
        <p:nvSpPr>
          <p:cNvPr id="6" name="Başlık 5">
            <a:extLst>
              <a:ext uri="{FF2B5EF4-FFF2-40B4-BE49-F238E27FC236}">
                <a16:creationId xmlns:a16="http://schemas.microsoft.com/office/drawing/2014/main" id="{B7744B6E-755B-3280-A11E-D6B10BC70A62}"/>
              </a:ext>
            </a:extLst>
          </p:cNvPr>
          <p:cNvSpPr txBox="1">
            <a:spLocks noGrp="1"/>
          </p:cNvSpPr>
          <p:nvPr>
            <p:ph type="title"/>
          </p:nvPr>
        </p:nvSpPr>
        <p:spPr>
          <a:xfrm>
            <a:off x="662158" y="129406"/>
            <a:ext cx="3149675" cy="923330"/>
          </a:xfrm>
          <a:prstGeom prst="rect">
            <a:avLst/>
          </a:prstGeom>
          <a:noFill/>
        </p:spPr>
        <p:txBody>
          <a:bodyPr wrap="square" rtlCol="0">
            <a:spAutoFit/>
          </a:bodyPr>
          <a:lstStyle/>
          <a:p>
            <a:pPr algn="ctr"/>
            <a:r>
              <a:rPr lang="tr-TR" sz="1800" b="1" dirty="0">
                <a:latin typeface="Times New Roman" panose="02020603050405020304" pitchFamily="18" charset="0"/>
                <a:cs typeface="Times New Roman" panose="02020603050405020304" pitchFamily="18" charset="0"/>
              </a:rPr>
              <a:t>3.DERS İŞ YÜKÜNÜN BELİRLENMESİ ANKET FORMU</a:t>
            </a:r>
          </a:p>
        </p:txBody>
      </p:sp>
      <p:pic>
        <p:nvPicPr>
          <p:cNvPr id="7" name="Resim 6">
            <a:extLst>
              <a:ext uri="{FF2B5EF4-FFF2-40B4-BE49-F238E27FC236}">
                <a16:creationId xmlns:a16="http://schemas.microsoft.com/office/drawing/2014/main" id="{35E9E46E-ECD0-BE28-0558-1D6F2EC537D3}"/>
              </a:ext>
            </a:extLst>
          </p:cNvPr>
          <p:cNvPicPr>
            <a:picLocks noChangeAspect="1"/>
          </p:cNvPicPr>
          <p:nvPr/>
        </p:nvPicPr>
        <p:blipFill>
          <a:blip r:embed="rId3"/>
          <a:stretch>
            <a:fillRect/>
          </a:stretch>
        </p:blipFill>
        <p:spPr>
          <a:xfrm>
            <a:off x="1153608" y="4509120"/>
            <a:ext cx="1949772" cy="1427153"/>
          </a:xfrm>
          <a:prstGeom prst="rect">
            <a:avLst/>
          </a:prstGeom>
        </p:spPr>
      </p:pic>
    </p:spTree>
    <p:extLst>
      <p:ext uri="{BB962C8B-B14F-4D97-AF65-F5344CB8AC3E}">
        <p14:creationId xmlns:p14="http://schemas.microsoft.com/office/powerpoint/2010/main" val="1772639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6375471-7AFC-D174-CD8F-C6E4D788689F}"/>
              </a:ext>
            </a:extLst>
          </p:cNvPr>
          <p:cNvSpPr>
            <a:spLocks noGrp="1"/>
          </p:cNvSpPr>
          <p:nvPr>
            <p:ph type="title"/>
          </p:nvPr>
        </p:nvSpPr>
        <p:spPr>
          <a:xfrm>
            <a:off x="395536" y="188640"/>
            <a:ext cx="3384376" cy="880120"/>
          </a:xfrm>
        </p:spPr>
        <p:txBody>
          <a:bodyPr/>
          <a:lstStyle/>
          <a:p>
            <a:r>
              <a:rPr lang="tr-TR" sz="1600" b="1" dirty="0">
                <a:latin typeface="Times New Roman" panose="02020603050405020304" pitchFamily="18" charset="0"/>
                <a:cs typeface="Times New Roman" panose="02020603050405020304" pitchFamily="18" charset="0"/>
              </a:rPr>
              <a:t>4.İŞ YERİ EĞİTİMİ DEĞERLENDİRME ANKETİ</a:t>
            </a:r>
            <a:endParaRPr lang="en-US" sz="1600" b="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A57CEC0D-122A-CBDC-5F53-B46A8F9E9C41}"/>
              </a:ext>
            </a:extLst>
          </p:cNvPr>
          <p:cNvPicPr>
            <a:picLocks noChangeAspect="1"/>
          </p:cNvPicPr>
          <p:nvPr/>
        </p:nvPicPr>
        <p:blipFill>
          <a:blip r:embed="rId2"/>
          <a:stretch>
            <a:fillRect/>
          </a:stretch>
        </p:blipFill>
        <p:spPr>
          <a:xfrm>
            <a:off x="4572000" y="0"/>
            <a:ext cx="4329830" cy="6237312"/>
          </a:xfrm>
          <a:prstGeom prst="rect">
            <a:avLst/>
          </a:prstGeom>
          <a:noFill/>
        </p:spPr>
      </p:pic>
      <p:sp>
        <p:nvSpPr>
          <p:cNvPr id="10" name="Text Placeholder 3">
            <a:extLst>
              <a:ext uri="{FF2B5EF4-FFF2-40B4-BE49-F238E27FC236}">
                <a16:creationId xmlns:a16="http://schemas.microsoft.com/office/drawing/2014/main" id="{0E4FF2AB-3450-D326-A349-CDBDE4D7B480}"/>
              </a:ext>
            </a:extLst>
          </p:cNvPr>
          <p:cNvSpPr>
            <a:spLocks noGrp="1"/>
          </p:cNvSpPr>
          <p:nvPr>
            <p:ph type="body" sz="half" idx="2"/>
          </p:nvPr>
        </p:nvSpPr>
        <p:spPr>
          <a:xfrm>
            <a:off x="539552" y="1412776"/>
            <a:ext cx="3596658" cy="3811588"/>
          </a:xfrm>
        </p:spPr>
        <p:txBody>
          <a:bodyPr/>
          <a:lstStyle/>
          <a:p>
            <a:pPr algn="just">
              <a:lnSpc>
                <a:spcPct val="150000"/>
              </a:lnSpc>
            </a:pPr>
            <a:r>
              <a:rPr lang="tr-TR" sz="1800" dirty="0">
                <a:latin typeface="Times New Roman" panose="02020603050405020304" pitchFamily="18" charset="0"/>
                <a:cs typeface="Times New Roman" panose="02020603050405020304" pitchFamily="18" charset="0"/>
              </a:rPr>
              <a:t>Bu anket formu, öğrencilerin işyerini fiziki, teknik ve uyumluluk açısından değerlendirmeleri için hazırlanmıştır. Öğrenciler bu yolla işyerini; iş güvenliği, adalet, kariyer katkısı, problem çözme gibi iş yerini birçok açıdan değerlendirmektedir.</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79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177CEA2-C631-8245-EC5C-D5391E54337E}"/>
              </a:ext>
            </a:extLst>
          </p:cNvPr>
          <p:cNvSpPr>
            <a:spLocks noGrp="1"/>
          </p:cNvSpPr>
          <p:nvPr>
            <p:ph type="title"/>
          </p:nvPr>
        </p:nvSpPr>
        <p:spPr>
          <a:xfrm>
            <a:off x="346754" y="-467444"/>
            <a:ext cx="3260998" cy="1600200"/>
          </a:xfrm>
        </p:spPr>
        <p:txBody>
          <a:bodyPr/>
          <a:lstStyle/>
          <a:p>
            <a:r>
              <a:rPr lang="tr-TR" sz="2000" b="1" dirty="0">
                <a:latin typeface="Times New Roman" panose="02020603050405020304" pitchFamily="18" charset="0"/>
                <a:cs typeface="Times New Roman" panose="02020603050405020304" pitchFamily="18" charset="0"/>
              </a:rPr>
              <a:t>5.ÖĞRENCİ STAJ DEĞERLENDİRME FORMU</a:t>
            </a:r>
            <a:endParaRPr lang="en-US" sz="2000" b="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01F524B4-9D2F-49BE-56DE-7D8495404AF7}"/>
              </a:ext>
            </a:extLst>
          </p:cNvPr>
          <p:cNvPicPr>
            <a:picLocks noChangeAspect="1"/>
          </p:cNvPicPr>
          <p:nvPr/>
        </p:nvPicPr>
        <p:blipFill>
          <a:blip r:embed="rId2"/>
          <a:stretch>
            <a:fillRect/>
          </a:stretch>
        </p:blipFill>
        <p:spPr>
          <a:xfrm>
            <a:off x="4355976" y="188640"/>
            <a:ext cx="4629150" cy="5536332"/>
          </a:xfrm>
          <a:prstGeom prst="rect">
            <a:avLst/>
          </a:prstGeom>
          <a:noFill/>
        </p:spPr>
      </p:pic>
      <p:sp>
        <p:nvSpPr>
          <p:cNvPr id="10" name="Text Placeholder 3">
            <a:extLst>
              <a:ext uri="{FF2B5EF4-FFF2-40B4-BE49-F238E27FC236}">
                <a16:creationId xmlns:a16="http://schemas.microsoft.com/office/drawing/2014/main" id="{57C3DEB7-39F4-36F7-1815-C05AF3A364CE}"/>
              </a:ext>
            </a:extLst>
          </p:cNvPr>
          <p:cNvSpPr>
            <a:spLocks noGrp="1"/>
          </p:cNvSpPr>
          <p:nvPr>
            <p:ph type="body" sz="half" idx="2"/>
          </p:nvPr>
        </p:nvSpPr>
        <p:spPr>
          <a:xfrm>
            <a:off x="251520" y="1268760"/>
            <a:ext cx="4032447" cy="3952156"/>
          </a:xfrm>
        </p:spPr>
        <p:txBody>
          <a:bodyPr/>
          <a:lstStyle/>
          <a:p>
            <a:pPr algn="just">
              <a:lnSpc>
                <a:spcPct val="150000"/>
              </a:lnSpc>
            </a:pPr>
            <a:r>
              <a:rPr lang="tr-TR" sz="2000" dirty="0">
                <a:latin typeface="Times New Roman" panose="02020603050405020304" pitchFamily="18" charset="0"/>
                <a:cs typeface="Times New Roman" panose="02020603050405020304" pitchFamily="18" charset="0"/>
              </a:rPr>
              <a:t>Bu anket, staj yapan öğrenciler için hazırlanmıştır. Öğrenciler bu form aracılığı ile; staj öncesi, staj esnası ve staj sonrası olmak üzere birçok kriter açısından ele almaktadır.  </a:t>
            </a:r>
            <a:endParaRPr lang="en-US" sz="2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6B293D4E-FDA1-68E8-7C18-8B2100BF1AA4}"/>
              </a:ext>
            </a:extLst>
          </p:cNvPr>
          <p:cNvPicPr>
            <a:picLocks noChangeAspect="1"/>
          </p:cNvPicPr>
          <p:nvPr/>
        </p:nvPicPr>
        <p:blipFill>
          <a:blip r:embed="rId3"/>
          <a:stretch>
            <a:fillRect/>
          </a:stretch>
        </p:blipFill>
        <p:spPr>
          <a:xfrm>
            <a:off x="1027238" y="4544988"/>
            <a:ext cx="1804797" cy="135185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08120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F780F76A-AE3F-0BF1-1719-DAB37D984ECE}"/>
              </a:ext>
            </a:extLst>
          </p:cNvPr>
          <p:cNvPicPr>
            <a:picLocks noChangeAspect="1"/>
          </p:cNvPicPr>
          <p:nvPr/>
        </p:nvPicPr>
        <p:blipFill>
          <a:blip r:embed="rId2"/>
          <a:stretch>
            <a:fillRect/>
          </a:stretch>
        </p:blipFill>
        <p:spPr>
          <a:xfrm>
            <a:off x="4082336" y="987425"/>
            <a:ext cx="4240053" cy="4873625"/>
          </a:xfrm>
          <a:prstGeom prst="rect">
            <a:avLst/>
          </a:prstGeom>
          <a:noFill/>
        </p:spPr>
      </p:pic>
      <p:sp>
        <p:nvSpPr>
          <p:cNvPr id="8" name="Title 1">
            <a:extLst>
              <a:ext uri="{FF2B5EF4-FFF2-40B4-BE49-F238E27FC236}">
                <a16:creationId xmlns:a16="http://schemas.microsoft.com/office/drawing/2014/main" id="{E6746BCB-541A-24A2-8826-F0C6C258C781}"/>
              </a:ext>
            </a:extLst>
          </p:cNvPr>
          <p:cNvSpPr>
            <a:spLocks noGrp="1"/>
          </p:cNvSpPr>
          <p:nvPr>
            <p:ph type="title"/>
          </p:nvPr>
        </p:nvSpPr>
        <p:spPr>
          <a:xfrm>
            <a:off x="251520" y="457200"/>
            <a:ext cx="3744416" cy="2755776"/>
          </a:xfrm>
        </p:spPr>
        <p:txBody>
          <a:bodyPr/>
          <a:lstStyle/>
          <a:p>
            <a:r>
              <a:rPr lang="tr-TR" sz="2400" dirty="0"/>
              <a:t>ÖĞRENCİ STAJ DEĞERLENDİRME FORMU (devam)</a:t>
            </a:r>
            <a:endParaRPr lang="en-US" sz="2400" dirty="0"/>
          </a:p>
        </p:txBody>
      </p:sp>
    </p:spTree>
    <p:extLst>
      <p:ext uri="{BB962C8B-B14F-4D97-AF65-F5344CB8AC3E}">
        <p14:creationId xmlns:p14="http://schemas.microsoft.com/office/powerpoint/2010/main" val="216888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037057F-E6C2-8D9D-E8F1-FFFB819F6E80}"/>
              </a:ext>
            </a:extLst>
          </p:cNvPr>
          <p:cNvSpPr>
            <a:spLocks noGrp="1"/>
          </p:cNvSpPr>
          <p:nvPr>
            <p:ph type="title"/>
          </p:nvPr>
        </p:nvSpPr>
        <p:spPr>
          <a:xfrm>
            <a:off x="320130" y="332657"/>
            <a:ext cx="3473152" cy="864096"/>
          </a:xfrm>
        </p:spPr>
        <p:txBody>
          <a:bodyPr/>
          <a:lstStyle/>
          <a:p>
            <a:r>
              <a:rPr lang="tr-TR" sz="1800" b="1" dirty="0">
                <a:latin typeface="Times New Roman" panose="02020603050405020304" pitchFamily="18" charset="0"/>
                <a:cs typeface="Times New Roman" panose="02020603050405020304" pitchFamily="18" charset="0"/>
              </a:rPr>
              <a:t>6.DANIŞMAN GÖRÜŞME MEMNUNİYET ANKETİ FORMU</a:t>
            </a:r>
            <a:endParaRPr lang="en-US" sz="1800" b="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B9B31D1F-8C10-5550-7E41-38CC9EB8FA4E}"/>
              </a:ext>
            </a:extLst>
          </p:cNvPr>
          <p:cNvPicPr>
            <a:picLocks noChangeAspect="1"/>
          </p:cNvPicPr>
          <p:nvPr/>
        </p:nvPicPr>
        <p:blipFill>
          <a:blip r:embed="rId2"/>
          <a:stretch>
            <a:fillRect/>
          </a:stretch>
        </p:blipFill>
        <p:spPr>
          <a:xfrm>
            <a:off x="4283968" y="81526"/>
            <a:ext cx="4629150" cy="5320307"/>
          </a:xfrm>
          <a:prstGeom prst="rect">
            <a:avLst/>
          </a:prstGeom>
          <a:noFill/>
        </p:spPr>
      </p:pic>
      <p:sp>
        <p:nvSpPr>
          <p:cNvPr id="10" name="Text Placeholder 3">
            <a:extLst>
              <a:ext uri="{FF2B5EF4-FFF2-40B4-BE49-F238E27FC236}">
                <a16:creationId xmlns:a16="http://schemas.microsoft.com/office/drawing/2014/main" id="{B273A35A-293A-484B-745D-DF924DEE962B}"/>
              </a:ext>
            </a:extLst>
          </p:cNvPr>
          <p:cNvSpPr>
            <a:spLocks noGrp="1"/>
          </p:cNvSpPr>
          <p:nvPr>
            <p:ph type="body" sz="half" idx="2"/>
          </p:nvPr>
        </p:nvSpPr>
        <p:spPr>
          <a:xfrm>
            <a:off x="467544" y="1196753"/>
            <a:ext cx="3963838" cy="4384204"/>
          </a:xfrm>
        </p:spPr>
        <p:txBody>
          <a:bodyPr/>
          <a:lstStyle/>
          <a:p>
            <a:pPr algn="just">
              <a:lnSpc>
                <a:spcPct val="150000"/>
              </a:lnSpc>
            </a:pPr>
            <a:r>
              <a:rPr lang="tr-TR" sz="2000" dirty="0">
                <a:latin typeface="Times New Roman" panose="02020603050405020304" pitchFamily="18" charset="0"/>
                <a:cs typeface="Times New Roman" panose="02020603050405020304" pitchFamily="18" charset="0"/>
              </a:rPr>
              <a:t>Bu anket formu, öğrencinin danışmanı ile gerçekleştirdiği danışmanlık toplantısı sonrası doldurulmaktadır. Öğrenci danışmanı ile geçirdiği danışmanlık toplantısını dört madde ile değerlendirmektedir. </a:t>
            </a:r>
            <a:endParaRPr lang="en-US" sz="2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BC7892E5-F4F8-A6AF-0FCC-CD3D5620EC6D}"/>
              </a:ext>
            </a:extLst>
          </p:cNvPr>
          <p:cNvPicPr>
            <a:picLocks noChangeAspect="1"/>
          </p:cNvPicPr>
          <p:nvPr/>
        </p:nvPicPr>
        <p:blipFill>
          <a:blip r:embed="rId3"/>
          <a:stretch>
            <a:fillRect/>
          </a:stretch>
        </p:blipFill>
        <p:spPr>
          <a:xfrm>
            <a:off x="1182638" y="4496958"/>
            <a:ext cx="2533650" cy="1809750"/>
          </a:xfrm>
          <a:prstGeom prst="rect">
            <a:avLst/>
          </a:prstGeom>
          <a:ln>
            <a:noFill/>
          </a:ln>
          <a:effectLst>
            <a:softEdge rad="112500"/>
          </a:effectLst>
        </p:spPr>
      </p:pic>
    </p:spTree>
    <p:extLst>
      <p:ext uri="{BB962C8B-B14F-4D97-AF65-F5344CB8AC3E}">
        <p14:creationId xmlns:p14="http://schemas.microsoft.com/office/powerpoint/2010/main" val="4048348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3F6C66-D6D7-4A72-9928-967AEA400766}"/>
              </a:ext>
            </a:extLst>
          </p:cNvPr>
          <p:cNvSpPr>
            <a:spLocks noGrp="1"/>
          </p:cNvSpPr>
          <p:nvPr>
            <p:ph type="title"/>
          </p:nvPr>
        </p:nvSpPr>
        <p:spPr>
          <a:xfrm>
            <a:off x="539552" y="-963488"/>
            <a:ext cx="3437706" cy="1600200"/>
          </a:xfrm>
        </p:spPr>
        <p:txBody>
          <a:bodyPr vert="horz" wrap="square" lIns="68580" tIns="34290" rIns="68580" bIns="34290" numCol="1" rtlCol="0" anchor="b" anchorCtr="0" compatLnSpc="1">
            <a:prstTxWarp prst="textNoShape">
              <a:avLst/>
            </a:prstTxWarp>
            <a:normAutofit/>
          </a:bodyPr>
          <a:lstStyle/>
          <a:p>
            <a:pPr>
              <a:lnSpc>
                <a:spcPct val="90000"/>
              </a:lnSpc>
            </a:pPr>
            <a:r>
              <a:rPr lang="tr-TR" sz="1600" b="1" dirty="0">
                <a:latin typeface="Times New Roman" panose="02020603050405020304" pitchFamily="18" charset="0"/>
                <a:cs typeface="Times New Roman" panose="02020603050405020304" pitchFamily="18" charset="0"/>
              </a:rPr>
              <a:t>7.DÖNEM BAZLI DANIŞMAN DEĞERLENDİRME FORMU</a:t>
            </a:r>
            <a:endParaRPr lang="en-US" sz="1600" b="1" dirty="0">
              <a:latin typeface="Times New Roman" panose="02020603050405020304" pitchFamily="18" charset="0"/>
              <a:cs typeface="Times New Roman" panose="02020603050405020304" pitchFamily="18" charset="0"/>
            </a:endParaRPr>
          </a:p>
        </p:txBody>
      </p:sp>
      <p:pic>
        <p:nvPicPr>
          <p:cNvPr id="7" name="Resim 6" descr="metin, ekran görüntüsü, sayı, numara, paralel içeren bir resim&#10;&#10;Açıklama otomatik olarak oluşturuldu">
            <a:extLst>
              <a:ext uri="{FF2B5EF4-FFF2-40B4-BE49-F238E27FC236}">
                <a16:creationId xmlns:a16="http://schemas.microsoft.com/office/drawing/2014/main" id="{2EA9F0FA-E5E7-C9C8-1730-347F561429E0}"/>
              </a:ext>
            </a:extLst>
          </p:cNvPr>
          <p:cNvPicPr>
            <a:picLocks noChangeAspect="1"/>
          </p:cNvPicPr>
          <p:nvPr/>
        </p:nvPicPr>
        <p:blipFill>
          <a:blip r:embed="rId3"/>
          <a:stretch>
            <a:fillRect/>
          </a:stretch>
        </p:blipFill>
        <p:spPr>
          <a:xfrm>
            <a:off x="4932040" y="260648"/>
            <a:ext cx="3817010" cy="5760639"/>
          </a:xfrm>
          <a:prstGeom prst="rect">
            <a:avLst/>
          </a:prstGeom>
          <a:noFill/>
        </p:spPr>
      </p:pic>
      <p:sp>
        <p:nvSpPr>
          <p:cNvPr id="3" name="İçerik Yer Tutucusu 2">
            <a:extLst>
              <a:ext uri="{FF2B5EF4-FFF2-40B4-BE49-F238E27FC236}">
                <a16:creationId xmlns:a16="http://schemas.microsoft.com/office/drawing/2014/main" id="{6F1DAB57-D994-6B7C-F1F8-5CE98A27FE8C}"/>
              </a:ext>
            </a:extLst>
          </p:cNvPr>
          <p:cNvSpPr txBox="1">
            <a:spLocks noGrp="1"/>
          </p:cNvSpPr>
          <p:nvPr>
            <p:ph type="body" sz="half" idx="2"/>
          </p:nvPr>
        </p:nvSpPr>
        <p:spPr>
          <a:xfrm>
            <a:off x="506464" y="908720"/>
            <a:ext cx="4281559" cy="5040560"/>
          </a:xfrm>
        </p:spPr>
        <p:txBody>
          <a:bodyPr wrap="square" rtlCol="0" anchor="t">
            <a:normAutofit/>
          </a:bodyPr>
          <a:lstStyle/>
          <a:p>
            <a:pPr marL="342900" indent="-342900" algn="just">
              <a:lnSpc>
                <a:spcPct val="150000"/>
              </a:lnSpc>
              <a:buFont typeface="Arial" panose="020B0604020202020204" pitchFamily="34" charset="0"/>
              <a:buChar char="•"/>
            </a:pPr>
            <a:r>
              <a:rPr lang="tr-TR" sz="1800" dirty="0">
                <a:latin typeface="Times New Roman" panose="02020603050405020304" pitchFamily="18" charset="0"/>
                <a:cs typeface="Times New Roman" panose="02020603050405020304" pitchFamily="18" charset="0"/>
              </a:rPr>
              <a:t>Dönem bazlı danışman değerlendirme formunda öğrenciler danışmanlarını, bölüm/</a:t>
            </a:r>
            <a:r>
              <a:rPr lang="tr-TR" sz="1800" dirty="0" err="1">
                <a:latin typeface="Times New Roman" panose="02020603050405020304" pitchFamily="18" charset="0"/>
                <a:cs typeface="Times New Roman" panose="02020603050405020304" pitchFamily="18" charset="0"/>
              </a:rPr>
              <a:t>abd</a:t>
            </a:r>
            <a:r>
              <a:rPr lang="tr-TR" sz="1800" dirty="0">
                <a:latin typeface="Times New Roman" panose="02020603050405020304" pitchFamily="18" charset="0"/>
                <a:cs typeface="Times New Roman" panose="02020603050405020304" pitchFamily="18" charset="0"/>
              </a:rPr>
              <a:t> başkanlarını; ulaşılabilirlik, ders kaydının uygun şekilde yapılmasına yardımcı olma, çözüm sunma olanakları ve sorulara yanı verme durumu açısından değerlendirmektedir. Bu değerlendirmeler raporlanmaktadır. </a:t>
            </a:r>
          </a:p>
        </p:txBody>
      </p:sp>
    </p:spTree>
    <p:extLst>
      <p:ext uri="{BB962C8B-B14F-4D97-AF65-F5344CB8AC3E}">
        <p14:creationId xmlns:p14="http://schemas.microsoft.com/office/powerpoint/2010/main" val="411277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329CCC-40A2-5DE1-7595-7DA7367D7559}"/>
              </a:ext>
            </a:extLst>
          </p:cNvPr>
          <p:cNvSpPr>
            <a:spLocks noGrp="1"/>
          </p:cNvSpPr>
          <p:nvPr>
            <p:ph type="title"/>
          </p:nvPr>
        </p:nvSpPr>
        <p:spPr>
          <a:xfrm>
            <a:off x="467544" y="245938"/>
            <a:ext cx="7886700" cy="1325563"/>
          </a:xfrm>
        </p:spPr>
        <p:txBody>
          <a:bodyPr wrap="square" anchor="ctr">
            <a:normAutofit/>
          </a:bodyPr>
          <a:lstStyle/>
          <a:p>
            <a:pPr>
              <a:lnSpc>
                <a:spcPct val="90000"/>
              </a:lnSpc>
            </a:pPr>
            <a:r>
              <a:rPr lang="tr-TR" sz="2000" b="1" dirty="0"/>
              <a:t>ANKETLERİ DOĞRU OLARAK DOLDURMANIZ NEDEN ÖNEMLİ?</a:t>
            </a:r>
            <a:endParaRPr lang="tr-TR" sz="2000" dirty="0"/>
          </a:p>
        </p:txBody>
      </p:sp>
      <p:pic>
        <p:nvPicPr>
          <p:cNvPr id="1026" name="Picture 2" descr="Memnuniyet Araştırmaları | Hizmetler | Roni Araştırma">
            <a:extLst>
              <a:ext uri="{FF2B5EF4-FFF2-40B4-BE49-F238E27FC236}">
                <a16:creationId xmlns:a16="http://schemas.microsoft.com/office/drawing/2014/main" id="{BEA2136B-B68E-8DF5-7AA4-1CA80891A7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0" y="1988840"/>
            <a:ext cx="2276154" cy="2594922"/>
          </a:xfrm>
          <a:prstGeom prst="rect">
            <a:avLst/>
          </a:prstGeom>
          <a:solidFill>
            <a:srgbClr val="FFFFFF"/>
          </a:solidFill>
        </p:spPr>
      </p:pic>
      <p:sp>
        <p:nvSpPr>
          <p:cNvPr id="3" name="İçerik Yer Tutucusu 2">
            <a:extLst>
              <a:ext uri="{FF2B5EF4-FFF2-40B4-BE49-F238E27FC236}">
                <a16:creationId xmlns:a16="http://schemas.microsoft.com/office/drawing/2014/main" id="{8009D7FB-4476-ABBA-E565-ACE54B8BF68B}"/>
              </a:ext>
            </a:extLst>
          </p:cNvPr>
          <p:cNvSpPr>
            <a:spLocks noGrp="1"/>
          </p:cNvSpPr>
          <p:nvPr>
            <p:ph sz="quarter" idx="4"/>
          </p:nvPr>
        </p:nvSpPr>
        <p:spPr>
          <a:xfrm>
            <a:off x="3463778" y="1340768"/>
            <a:ext cx="5049984" cy="4608512"/>
          </a:xfrm>
        </p:spPr>
        <p:txBody>
          <a:bodyPr wrap="square" anchor="t">
            <a:normAutofit/>
          </a:bodyPr>
          <a:lstStyle/>
          <a:p>
            <a:pPr algn="just">
              <a:lnSpc>
                <a:spcPct val="90000"/>
              </a:lnSpc>
            </a:pPr>
            <a:r>
              <a:rPr lang="tr-TR" sz="1800" dirty="0">
                <a:latin typeface="Times New Roman" panose="02020603050405020304" pitchFamily="18" charset="0"/>
                <a:cs typeface="Times New Roman" panose="02020603050405020304" pitchFamily="18" charset="0"/>
              </a:rPr>
              <a:t>Kampüs olanaklarının değerlendirilmesi ve eksikliklerin belirlenerek, gerekli faaliyetlerin planlanmasına katkı sağlamak,</a:t>
            </a:r>
          </a:p>
          <a:p>
            <a:pPr algn="just">
              <a:lnSpc>
                <a:spcPct val="90000"/>
              </a:lnSpc>
            </a:pPr>
            <a:r>
              <a:rPr lang="tr-TR" sz="1800" dirty="0">
                <a:latin typeface="Times New Roman" panose="02020603050405020304" pitchFamily="18" charset="0"/>
                <a:cs typeface="Times New Roman" panose="02020603050405020304" pitchFamily="18" charset="0"/>
              </a:rPr>
              <a:t>Hizmet kalitesini artırmak, </a:t>
            </a:r>
          </a:p>
          <a:p>
            <a:pPr algn="just">
              <a:lnSpc>
                <a:spcPct val="90000"/>
              </a:lnSpc>
            </a:pPr>
            <a:r>
              <a:rPr lang="tr-TR" sz="1800" dirty="0">
                <a:latin typeface="Times New Roman" panose="02020603050405020304" pitchFamily="18" charset="0"/>
                <a:cs typeface="Times New Roman" panose="02020603050405020304" pitchFamily="18" charset="0"/>
              </a:rPr>
              <a:t>Eğitim niteliğini artırmak,</a:t>
            </a:r>
          </a:p>
          <a:p>
            <a:pPr algn="just">
              <a:lnSpc>
                <a:spcPct val="90000"/>
              </a:lnSpc>
            </a:pPr>
            <a:r>
              <a:rPr lang="tr-TR" sz="1800" dirty="0">
                <a:latin typeface="Times New Roman" panose="02020603050405020304" pitchFamily="18" charset="0"/>
                <a:cs typeface="Times New Roman" panose="02020603050405020304" pitchFamily="18" charset="0"/>
              </a:rPr>
              <a:t>İyileştirici faaliyetleri planlamak,</a:t>
            </a:r>
          </a:p>
          <a:p>
            <a:pPr algn="just">
              <a:lnSpc>
                <a:spcPct val="90000"/>
              </a:lnSpc>
            </a:pPr>
            <a:r>
              <a:rPr lang="tr-TR" sz="1800" dirty="0">
                <a:latin typeface="Times New Roman" panose="02020603050405020304" pitchFamily="18" charset="0"/>
                <a:cs typeface="Times New Roman" panose="02020603050405020304" pitchFamily="18" charset="0"/>
              </a:rPr>
              <a:t>Öğrencilerin üniversitemizde yürütülen faaliyetler ve hizmetlere ilişkin memnuniyetlerini ölçmek, memnuniyet düzeylerini izlemek,</a:t>
            </a:r>
          </a:p>
          <a:p>
            <a:pPr algn="just">
              <a:lnSpc>
                <a:spcPct val="90000"/>
              </a:lnSpc>
            </a:pPr>
            <a:r>
              <a:rPr lang="tr-TR" sz="1800" dirty="0">
                <a:latin typeface="Times New Roman" panose="02020603050405020304" pitchFamily="18" charset="0"/>
                <a:cs typeface="Times New Roman" panose="02020603050405020304" pitchFamily="18" charset="0"/>
              </a:rPr>
              <a:t>Hizmet niteliğinin korunması ve daha da artırmak,</a:t>
            </a:r>
          </a:p>
          <a:p>
            <a:pPr algn="just">
              <a:lnSpc>
                <a:spcPct val="90000"/>
              </a:lnSpc>
            </a:pPr>
            <a:r>
              <a:rPr lang="tr-TR" sz="1800" dirty="0">
                <a:latin typeface="Times New Roman" panose="02020603050405020304" pitchFamily="18" charset="0"/>
                <a:cs typeface="Times New Roman" panose="02020603050405020304" pitchFamily="18" charset="0"/>
              </a:rPr>
              <a:t>Sonuçları iyileştirmelere yansıtılarak memnuniyetlerini artırmaktır.</a:t>
            </a:r>
          </a:p>
        </p:txBody>
      </p:sp>
    </p:spTree>
    <p:extLst>
      <p:ext uri="{BB962C8B-B14F-4D97-AF65-F5344CB8AC3E}">
        <p14:creationId xmlns:p14="http://schemas.microsoft.com/office/powerpoint/2010/main" val="184566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9FE3C1-429C-1080-6752-31C714061244}"/>
              </a:ext>
            </a:extLst>
          </p:cNvPr>
          <p:cNvSpPr>
            <a:spLocks noGrp="1"/>
          </p:cNvSpPr>
          <p:nvPr>
            <p:ph type="title"/>
          </p:nvPr>
        </p:nvSpPr>
        <p:spPr>
          <a:xfrm>
            <a:off x="395536" y="116632"/>
            <a:ext cx="7886700" cy="2933675"/>
          </a:xfrm>
        </p:spPr>
        <p:txBody>
          <a:bodyPr/>
          <a:lstStyle/>
          <a:p>
            <a:r>
              <a:rPr lang="tr-TR" sz="2000" b="1" dirty="0"/>
              <a:t>ANKETLERİ DOĞRU OLARAK DOLDURMANIZ NEDEN ÖNEMLİ?</a:t>
            </a:r>
            <a:br>
              <a:rPr lang="tr-TR" sz="2000" b="1" dirty="0"/>
            </a:br>
            <a:br>
              <a:rPr lang="tr-TR" sz="2000" b="1" dirty="0"/>
            </a:br>
            <a:br>
              <a:rPr lang="tr-TR" sz="2000" b="1" dirty="0"/>
            </a:br>
            <a:r>
              <a:rPr lang="tr-TR" sz="2000" b="1" dirty="0">
                <a:hlinkClick r:id="rId2"/>
              </a:rPr>
              <a:t>https://kalite.omu.edu.tr/wp-content/uploads/sites/28/2023/04/2022-ANKET-RAPORU-25.04.2023-son-yayinlanan.pdf</a:t>
            </a:r>
            <a:endParaRPr lang="tr-TR" sz="2000" b="1" dirty="0"/>
          </a:p>
        </p:txBody>
      </p:sp>
    </p:spTree>
    <p:extLst>
      <p:ext uri="{BB962C8B-B14F-4D97-AF65-F5344CB8AC3E}">
        <p14:creationId xmlns:p14="http://schemas.microsoft.com/office/powerpoint/2010/main" val="73623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E7596B-F237-47DD-989E-9D8B0B49B4BB}"/>
              </a:ext>
            </a:extLst>
          </p:cNvPr>
          <p:cNvSpPr>
            <a:spLocks noGrp="1"/>
          </p:cNvSpPr>
          <p:nvPr>
            <p:ph type="ctrTitle"/>
          </p:nvPr>
        </p:nvSpPr>
        <p:spPr>
          <a:xfrm>
            <a:off x="1115616" y="260648"/>
            <a:ext cx="6912768" cy="1872208"/>
          </a:xfrm>
        </p:spPr>
        <p:txBody>
          <a:bodyPr rtlCol="0">
            <a:normAutofit/>
          </a:bodyPr>
          <a:lstStyle/>
          <a:p>
            <a:pPr rtl="0"/>
            <a:r>
              <a:rPr lang="tr-TR" sz="2400" b="1" dirty="0">
                <a:latin typeface="Times New Roman" panose="02020603050405020304" pitchFamily="18" charset="0"/>
                <a:ea typeface="Calibri" panose="020F0502020204030204" pitchFamily="34" charset="0"/>
              </a:rPr>
              <a:t>Anketlere Katılım ve Katılımın Önemi</a:t>
            </a:r>
            <a:endParaRPr lang="tr-TR" sz="2400" b="1" dirty="0">
              <a:solidFill>
                <a:schemeClr val="tx1">
                  <a:lumMod val="65000"/>
                  <a:lumOff val="35000"/>
                </a:schemeClr>
              </a:solidFill>
            </a:endParaRPr>
          </a:p>
        </p:txBody>
      </p:sp>
      <p:pic>
        <p:nvPicPr>
          <p:cNvPr id="8194" name="Picture 2" descr="Kalite Koordinatörlüğü">
            <a:extLst>
              <a:ext uri="{FF2B5EF4-FFF2-40B4-BE49-F238E27FC236}">
                <a16:creationId xmlns:a16="http://schemas.microsoft.com/office/drawing/2014/main" id="{09ADF1D1-CCE9-5A17-6C30-5D33BF4D7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140968"/>
            <a:ext cx="2876872" cy="26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2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a:extLst>
              <a:ext uri="{FF2B5EF4-FFF2-40B4-BE49-F238E27FC236}">
                <a16:creationId xmlns:a16="http://schemas.microsoft.com/office/drawing/2014/main" id="{9771DDC8-2B8B-E8C3-DADF-74B647723A0C}"/>
              </a:ext>
            </a:extLst>
          </p:cNvPr>
          <p:cNvGraphicFramePr/>
          <p:nvPr>
            <p:extLst>
              <p:ext uri="{D42A27DB-BD31-4B8C-83A1-F6EECF244321}">
                <p14:modId xmlns:p14="http://schemas.microsoft.com/office/powerpoint/2010/main" val="1583664443"/>
              </p:ext>
            </p:extLst>
          </p:nvPr>
        </p:nvGraphicFramePr>
        <p:xfrm>
          <a:off x="457200" y="2708920"/>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descr="sabit, değişmeyen, muayyen içeren bir resim&#10;&#10;Açıklama otomatik olarak oluşturuldu">
            <a:extLst>
              <a:ext uri="{FF2B5EF4-FFF2-40B4-BE49-F238E27FC236}">
                <a16:creationId xmlns:a16="http://schemas.microsoft.com/office/drawing/2014/main" id="{E7E19A07-E53F-56D2-1B4E-0832453058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2950" y="422920"/>
            <a:ext cx="2578100" cy="2286000"/>
          </a:xfrm>
          <a:prstGeom prst="rect">
            <a:avLst/>
          </a:prstGeom>
        </p:spPr>
      </p:pic>
    </p:spTree>
    <p:extLst>
      <p:ext uri="{BB962C8B-B14F-4D97-AF65-F5344CB8AC3E}">
        <p14:creationId xmlns:p14="http://schemas.microsoft.com/office/powerpoint/2010/main" val="404639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7E1741D-C4BB-D35D-DBB9-A7D4740795F0}"/>
              </a:ext>
            </a:extLst>
          </p:cNvPr>
          <p:cNvSpPr txBox="1"/>
          <p:nvPr/>
        </p:nvSpPr>
        <p:spPr>
          <a:xfrm>
            <a:off x="755576" y="1628801"/>
            <a:ext cx="7416824" cy="2241576"/>
          </a:xfrm>
          <a:prstGeom prst="rect">
            <a:avLst/>
          </a:prstGeom>
          <a:noFill/>
        </p:spPr>
        <p:txBody>
          <a:bodyPr wrap="square">
            <a:spAutoFit/>
          </a:bodyPr>
          <a:lstStyle/>
          <a:p>
            <a:pPr indent="457200" algn="just" rtl="0">
              <a:lnSpc>
                <a:spcPct val="150000"/>
              </a:lnSpc>
              <a:spcBef>
                <a:spcPts val="0"/>
              </a:spcBef>
              <a:spcAft>
                <a:spcPts val="0"/>
              </a:spcAft>
            </a:pPr>
            <a:r>
              <a:rPr lang="tr-TR" sz="2400" b="0" i="0" u="none" strike="noStrike" dirty="0">
                <a:solidFill>
                  <a:srgbClr val="000000"/>
                </a:solidFill>
                <a:effectLst/>
                <a:latin typeface="Times New Roman" panose="02020603050405020304" pitchFamily="18" charset="0"/>
              </a:rPr>
              <a:t>Eğitim ve öğretimle ilgili istatistiki göstergeler (her yarıyıl açılan dersler, öğrenci sayıları, başarı durumları, geri bildirimler) periyodik olarak ÜNİKYS, EBS ve EÖPD aracılığıyla izlenmekte ve değerlendirilmektedir.</a:t>
            </a:r>
            <a:endParaRPr lang="tr-TR" sz="2400" b="0" dirty="0">
              <a:effectLst/>
            </a:endParaRPr>
          </a:p>
        </p:txBody>
      </p:sp>
      <p:sp>
        <p:nvSpPr>
          <p:cNvPr id="4" name="Metin kutusu 3">
            <a:extLst>
              <a:ext uri="{FF2B5EF4-FFF2-40B4-BE49-F238E27FC236}">
                <a16:creationId xmlns:a16="http://schemas.microsoft.com/office/drawing/2014/main" id="{7CD5614A-8EDE-4616-0E05-66EE57FAAB93}"/>
              </a:ext>
            </a:extLst>
          </p:cNvPr>
          <p:cNvSpPr txBox="1"/>
          <p:nvPr/>
        </p:nvSpPr>
        <p:spPr>
          <a:xfrm>
            <a:off x="1331640" y="548680"/>
            <a:ext cx="6696744" cy="954107"/>
          </a:xfrm>
          <a:prstGeom prst="rect">
            <a:avLst/>
          </a:prstGeom>
          <a:noFill/>
        </p:spPr>
        <p:txBody>
          <a:bodyPr wrap="square" rtlCol="0">
            <a:spAutoFit/>
          </a:bodyPr>
          <a:lstStyle/>
          <a:p>
            <a:pPr algn="ctr"/>
            <a:r>
              <a:rPr lang="tr-TR" sz="2800" b="1" i="0" u="none" strike="noStrike" dirty="0">
                <a:solidFill>
                  <a:srgbClr val="000000"/>
                </a:solidFill>
                <a:effectLst/>
                <a:latin typeface="Times New Roman" panose="02020603050405020304" pitchFamily="18" charset="0"/>
              </a:rPr>
              <a:t>Eğitim ve öğretim hangi yollarla değerlendirilmektedir?</a:t>
            </a:r>
            <a:endParaRPr lang="tr-TR" sz="2800" b="1" dirty="0"/>
          </a:p>
        </p:txBody>
      </p:sp>
      <p:pic>
        <p:nvPicPr>
          <p:cNvPr id="5" name="Resim 4">
            <a:extLst>
              <a:ext uri="{FF2B5EF4-FFF2-40B4-BE49-F238E27FC236}">
                <a16:creationId xmlns:a16="http://schemas.microsoft.com/office/drawing/2014/main" id="{0EECF62B-4B6B-2B14-DBA5-DC9C61604802}"/>
              </a:ext>
            </a:extLst>
          </p:cNvPr>
          <p:cNvPicPr>
            <a:picLocks noChangeAspect="1"/>
          </p:cNvPicPr>
          <p:nvPr/>
        </p:nvPicPr>
        <p:blipFill>
          <a:blip r:embed="rId2"/>
          <a:stretch>
            <a:fillRect/>
          </a:stretch>
        </p:blipFill>
        <p:spPr>
          <a:xfrm>
            <a:off x="3059832" y="4293096"/>
            <a:ext cx="2570289" cy="1430728"/>
          </a:xfrm>
          <a:prstGeom prst="rect">
            <a:avLst/>
          </a:prstGeom>
        </p:spPr>
      </p:pic>
    </p:spTree>
    <p:extLst>
      <p:ext uri="{BB962C8B-B14F-4D97-AF65-F5344CB8AC3E}">
        <p14:creationId xmlns:p14="http://schemas.microsoft.com/office/powerpoint/2010/main" val="406312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0B6DD42-E5F5-1D33-54DA-114907752BF3}"/>
              </a:ext>
            </a:extLst>
          </p:cNvPr>
          <p:cNvSpPr txBox="1"/>
          <p:nvPr/>
        </p:nvSpPr>
        <p:spPr>
          <a:xfrm>
            <a:off x="827584" y="1124744"/>
            <a:ext cx="7776864" cy="2795573"/>
          </a:xfrm>
          <a:prstGeom prst="rect">
            <a:avLst/>
          </a:prstGeom>
          <a:noFill/>
        </p:spPr>
        <p:txBody>
          <a:bodyPr wrap="square">
            <a:spAutoFit/>
          </a:bodyPr>
          <a:lstStyle/>
          <a:p>
            <a:pPr algn="just">
              <a:lnSpc>
                <a:spcPct val="150000"/>
              </a:lnSpc>
            </a:pPr>
            <a:r>
              <a:rPr lang="tr-TR" sz="2400" b="0" i="0" u="none" strike="noStrike" dirty="0">
                <a:solidFill>
                  <a:srgbClr val="000000"/>
                </a:solidFill>
                <a:effectLst/>
                <a:latin typeface="Times New Roman" panose="02020603050405020304" pitchFamily="18" charset="0"/>
              </a:rPr>
              <a:t>	2019 yılından bu yana devam eden EÖPD sistemi aracılığıyla her dönem sonunda akademik personelin eğitim öğretim performans değerlendirmesi ve öğrenci anketi yapılmakta, raporlamalar bu yolla daha hızlı ve verimli şekilde yapılabilmektedir.</a:t>
            </a:r>
            <a:endParaRPr lang="tr-TR" sz="2400" dirty="0"/>
          </a:p>
        </p:txBody>
      </p:sp>
    </p:spTree>
    <p:extLst>
      <p:ext uri="{BB962C8B-B14F-4D97-AF65-F5344CB8AC3E}">
        <p14:creationId xmlns:p14="http://schemas.microsoft.com/office/powerpoint/2010/main" val="297962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B901CAF-65C8-DA49-F1BB-1871D34F6CEC}"/>
              </a:ext>
            </a:extLst>
          </p:cNvPr>
          <p:cNvSpPr txBox="1"/>
          <p:nvPr/>
        </p:nvSpPr>
        <p:spPr>
          <a:xfrm>
            <a:off x="863588" y="1700808"/>
            <a:ext cx="7416824" cy="1687578"/>
          </a:xfrm>
          <a:prstGeom prst="rect">
            <a:avLst/>
          </a:prstGeom>
          <a:noFill/>
        </p:spPr>
        <p:txBody>
          <a:bodyPr wrap="square">
            <a:spAutoFit/>
          </a:bodyPr>
          <a:lstStyle/>
          <a:p>
            <a:pPr indent="457200" algn="just" rtl="0">
              <a:lnSpc>
                <a:spcPct val="150000"/>
              </a:lnSpc>
              <a:spcBef>
                <a:spcPts val="0"/>
              </a:spcBef>
              <a:spcAft>
                <a:spcPts val="0"/>
              </a:spcAft>
            </a:pPr>
            <a:r>
              <a:rPr lang="tr-TR" sz="2400" b="0" i="0" u="none" strike="noStrike" dirty="0">
                <a:solidFill>
                  <a:srgbClr val="000000"/>
                </a:solidFill>
                <a:effectLst/>
                <a:latin typeface="Times New Roman" panose="02020603050405020304" pitchFamily="18" charset="0"/>
              </a:rPr>
              <a:t>EÖPD sistemi eğitim faaliyetlerinin çevriminin tamamlanmasında </a:t>
            </a:r>
            <a:r>
              <a:rPr lang="tr-TR" sz="2400" dirty="0">
                <a:solidFill>
                  <a:srgbClr val="000000"/>
                </a:solidFill>
                <a:latin typeface="Times New Roman" panose="02020603050405020304" pitchFamily="18" charset="0"/>
              </a:rPr>
              <a:t>önemli bir yeri olan ve etkin </a:t>
            </a:r>
            <a:r>
              <a:rPr lang="tr-TR" sz="2400" b="0" i="0" u="none" strike="noStrike" dirty="0">
                <a:solidFill>
                  <a:srgbClr val="000000"/>
                </a:solidFill>
                <a:effectLst/>
                <a:latin typeface="Times New Roman" panose="02020603050405020304" pitchFamily="18" charset="0"/>
              </a:rPr>
              <a:t>kullanılan mekanizmalardandır.</a:t>
            </a:r>
            <a:endParaRPr lang="tr-TR" sz="2400" b="0" dirty="0">
              <a:effectLst/>
            </a:endParaRPr>
          </a:p>
        </p:txBody>
      </p:sp>
      <p:pic>
        <p:nvPicPr>
          <p:cNvPr id="5" name="Resim 4">
            <a:extLst>
              <a:ext uri="{FF2B5EF4-FFF2-40B4-BE49-F238E27FC236}">
                <a16:creationId xmlns:a16="http://schemas.microsoft.com/office/drawing/2014/main" id="{879950F9-CFF4-77D4-2DD1-3F96E42D30C3}"/>
              </a:ext>
            </a:extLst>
          </p:cNvPr>
          <p:cNvPicPr>
            <a:picLocks noChangeAspect="1"/>
          </p:cNvPicPr>
          <p:nvPr/>
        </p:nvPicPr>
        <p:blipFill>
          <a:blip r:embed="rId2"/>
          <a:stretch>
            <a:fillRect/>
          </a:stretch>
        </p:blipFill>
        <p:spPr>
          <a:xfrm>
            <a:off x="2987824" y="3284984"/>
            <a:ext cx="2810635" cy="1584176"/>
          </a:xfrm>
          <a:prstGeom prst="rect">
            <a:avLst/>
          </a:prstGeom>
        </p:spPr>
      </p:pic>
    </p:spTree>
    <p:extLst>
      <p:ext uri="{BB962C8B-B14F-4D97-AF65-F5344CB8AC3E}">
        <p14:creationId xmlns:p14="http://schemas.microsoft.com/office/powerpoint/2010/main" val="56540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2F42C0E-499F-92A6-BB51-C5BA7FDB659B}"/>
              </a:ext>
            </a:extLst>
          </p:cNvPr>
          <p:cNvSpPr>
            <a:spLocks noGrp="1"/>
          </p:cNvSpPr>
          <p:nvPr>
            <p:ph type="title"/>
          </p:nvPr>
        </p:nvSpPr>
        <p:spPr>
          <a:xfrm>
            <a:off x="457200" y="274638"/>
            <a:ext cx="8229600" cy="1143000"/>
          </a:xfrm>
        </p:spPr>
        <p:txBody>
          <a:bodyPr/>
          <a:lstStyle/>
          <a:p>
            <a:r>
              <a:rPr lang="tr-TR" b="1" dirty="0">
                <a:latin typeface="+mn-lt"/>
                <a:cs typeface="+mn-cs"/>
              </a:rPr>
              <a:t> Öğrenci geri bildirimleri</a:t>
            </a:r>
            <a:br>
              <a:rPr lang="tr-TR" dirty="0">
                <a:latin typeface="+mn-lt"/>
                <a:cs typeface="+mn-cs"/>
              </a:rPr>
            </a:br>
            <a:endParaRPr lang="en-US" dirty="0"/>
          </a:p>
        </p:txBody>
      </p:sp>
      <p:pic>
        <p:nvPicPr>
          <p:cNvPr id="2" name="Resim 1">
            <a:extLst>
              <a:ext uri="{FF2B5EF4-FFF2-40B4-BE49-F238E27FC236}">
                <a16:creationId xmlns:a16="http://schemas.microsoft.com/office/drawing/2014/main" id="{9726CACC-6373-E443-5EF6-7E97CC271E33}"/>
              </a:ext>
            </a:extLst>
          </p:cNvPr>
          <p:cNvPicPr>
            <a:picLocks noChangeAspect="1"/>
          </p:cNvPicPr>
          <p:nvPr/>
        </p:nvPicPr>
        <p:blipFill>
          <a:blip r:embed="rId2"/>
          <a:stretch>
            <a:fillRect/>
          </a:stretch>
        </p:blipFill>
        <p:spPr>
          <a:xfrm>
            <a:off x="323528" y="1340768"/>
            <a:ext cx="3672408" cy="3637471"/>
          </a:xfrm>
          <a:prstGeom prst="rect">
            <a:avLst/>
          </a:prstGeom>
          <a:noFill/>
        </p:spPr>
      </p:pic>
      <p:sp>
        <p:nvSpPr>
          <p:cNvPr id="3" name="Metin kutusu 2">
            <a:extLst>
              <a:ext uri="{FF2B5EF4-FFF2-40B4-BE49-F238E27FC236}">
                <a16:creationId xmlns:a16="http://schemas.microsoft.com/office/drawing/2014/main" id="{7C7B8BD2-64DD-0327-0477-C83DDEB11D45}"/>
              </a:ext>
            </a:extLst>
          </p:cNvPr>
          <p:cNvSpPr txBox="1"/>
          <p:nvPr/>
        </p:nvSpPr>
        <p:spPr bwMode="auto">
          <a:xfrm>
            <a:off x="4067944" y="1600200"/>
            <a:ext cx="4752528" cy="4525963"/>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marL="285750" indent="-285750" algn="just">
              <a:spcBef>
                <a:spcPct val="20000"/>
              </a:spcBef>
              <a:buFont typeface="Arial" panose="020B0604020202020204" pitchFamily="34" charset="0"/>
              <a:buChar char="•"/>
            </a:pPr>
            <a:r>
              <a:rPr lang="tr-TR" sz="3000" b="0" i="0" u="none" strike="noStrike" dirty="0">
                <a:effectLst/>
                <a:latin typeface="Times New Roman" panose="02020603050405020304" pitchFamily="18" charset="0"/>
                <a:cs typeface="Times New Roman" panose="02020603050405020304" pitchFamily="18" charset="0"/>
              </a:rPr>
              <a:t>Eğitim öğretim faaliyet alanındaki iyileştirmelerde kullanılmak üzere öğrenci geri bildirimleri alınmakta ve işletilmektedir.</a:t>
            </a:r>
          </a:p>
        </p:txBody>
      </p:sp>
    </p:spTree>
    <p:extLst>
      <p:ext uri="{BB962C8B-B14F-4D97-AF65-F5344CB8AC3E}">
        <p14:creationId xmlns:p14="http://schemas.microsoft.com/office/powerpoint/2010/main" val="391604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a:extLst>
              <a:ext uri="{FF2B5EF4-FFF2-40B4-BE49-F238E27FC236}">
                <a16:creationId xmlns:a16="http://schemas.microsoft.com/office/drawing/2014/main" id="{7BFE0FF9-0162-AF9A-0167-5DC9265AD97C}"/>
              </a:ext>
            </a:extLst>
          </p:cNvPr>
          <p:cNvGraphicFramePr>
            <a:graphicFrameLocks noGrp="1"/>
          </p:cNvGraphicFramePr>
          <p:nvPr>
            <p:extLst>
              <p:ext uri="{D42A27DB-BD31-4B8C-83A1-F6EECF244321}">
                <p14:modId xmlns:p14="http://schemas.microsoft.com/office/powerpoint/2010/main" val="1431942091"/>
              </p:ext>
            </p:extLst>
          </p:nvPr>
        </p:nvGraphicFramePr>
        <p:xfrm>
          <a:off x="35496" y="44624"/>
          <a:ext cx="9000999" cy="6194038"/>
        </p:xfrm>
        <a:graphic>
          <a:graphicData uri="http://schemas.openxmlformats.org/drawingml/2006/table">
            <a:tbl>
              <a:tblPr firstRow="1" firstCol="1" bandRow="1"/>
              <a:tblGrid>
                <a:gridCol w="399846">
                  <a:extLst>
                    <a:ext uri="{9D8B030D-6E8A-4147-A177-3AD203B41FA5}">
                      <a16:colId xmlns:a16="http://schemas.microsoft.com/office/drawing/2014/main" val="1578552858"/>
                    </a:ext>
                  </a:extLst>
                </a:gridCol>
                <a:gridCol w="2189153">
                  <a:extLst>
                    <a:ext uri="{9D8B030D-6E8A-4147-A177-3AD203B41FA5}">
                      <a16:colId xmlns:a16="http://schemas.microsoft.com/office/drawing/2014/main" val="2383847048"/>
                    </a:ext>
                  </a:extLst>
                </a:gridCol>
                <a:gridCol w="1541043">
                  <a:extLst>
                    <a:ext uri="{9D8B030D-6E8A-4147-A177-3AD203B41FA5}">
                      <a16:colId xmlns:a16="http://schemas.microsoft.com/office/drawing/2014/main" val="1425574464"/>
                    </a:ext>
                  </a:extLst>
                </a:gridCol>
                <a:gridCol w="729336">
                  <a:extLst>
                    <a:ext uri="{9D8B030D-6E8A-4147-A177-3AD203B41FA5}">
                      <a16:colId xmlns:a16="http://schemas.microsoft.com/office/drawing/2014/main" val="1682470121"/>
                    </a:ext>
                  </a:extLst>
                </a:gridCol>
                <a:gridCol w="811135">
                  <a:extLst>
                    <a:ext uri="{9D8B030D-6E8A-4147-A177-3AD203B41FA5}">
                      <a16:colId xmlns:a16="http://schemas.microsoft.com/office/drawing/2014/main" val="3068933536"/>
                    </a:ext>
                  </a:extLst>
                </a:gridCol>
                <a:gridCol w="646391">
                  <a:extLst>
                    <a:ext uri="{9D8B030D-6E8A-4147-A177-3AD203B41FA5}">
                      <a16:colId xmlns:a16="http://schemas.microsoft.com/office/drawing/2014/main" val="1153746035"/>
                    </a:ext>
                  </a:extLst>
                </a:gridCol>
                <a:gridCol w="1134903">
                  <a:extLst>
                    <a:ext uri="{9D8B030D-6E8A-4147-A177-3AD203B41FA5}">
                      <a16:colId xmlns:a16="http://schemas.microsoft.com/office/drawing/2014/main" val="3086566021"/>
                    </a:ext>
                  </a:extLst>
                </a:gridCol>
                <a:gridCol w="1378587">
                  <a:extLst>
                    <a:ext uri="{9D8B030D-6E8A-4147-A177-3AD203B41FA5}">
                      <a16:colId xmlns:a16="http://schemas.microsoft.com/office/drawing/2014/main" val="1865747373"/>
                    </a:ext>
                  </a:extLst>
                </a:gridCol>
                <a:gridCol w="170605">
                  <a:extLst>
                    <a:ext uri="{9D8B030D-6E8A-4147-A177-3AD203B41FA5}">
                      <a16:colId xmlns:a16="http://schemas.microsoft.com/office/drawing/2014/main" val="609728837"/>
                    </a:ext>
                  </a:extLst>
                </a:gridCol>
              </a:tblGrid>
              <a:tr h="305088">
                <a:tc gridSpan="8">
                  <a:txBody>
                    <a:bodyPr/>
                    <a:lstStyle/>
                    <a:p>
                      <a:pPr algn="ctr">
                        <a:lnSpc>
                          <a:spcPct val="106000"/>
                        </a:lnSpc>
                        <a:spcAft>
                          <a:spcPts val="800"/>
                        </a:spcAft>
                      </a:pP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KALİTE KOORDİNATÖRLÜĞÜ</a:t>
                      </a:r>
                      <a:b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OMÜ ÜBYS'DE UYGULANACAK ANKET UYGULAMA VE İZLEME TAKVİMİ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100" kern="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9129336"/>
                  </a:ext>
                </a:extLst>
              </a:tr>
              <a:tr h="523385">
                <a:tc>
                  <a:txBody>
                    <a:bodyPr/>
                    <a:lstStyle/>
                    <a:p>
                      <a:pPr algn="ctr">
                        <a:lnSpc>
                          <a:spcPct val="106000"/>
                        </a:lnSpc>
                        <a:spcAft>
                          <a:spcPts val="800"/>
                        </a:spcAft>
                      </a:pPr>
                      <a:r>
                        <a:rPr lang="tr-TR" sz="8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S.No</a:t>
                      </a:r>
                      <a:endParaRPr lang="tr-T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800"/>
                        </a:spcAft>
                      </a:pPr>
                      <a:r>
                        <a:rPr lang="tr-TR" sz="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Anket Adı</a:t>
                      </a:r>
                      <a:endParaRPr lang="tr-TR"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800"/>
                        </a:spcAft>
                      </a:pPr>
                      <a:r>
                        <a:rPr lang="tr-TR" sz="800" b="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Gereklilik Kaynağı</a:t>
                      </a:r>
                      <a:endParaRPr lang="tr-TR"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800"/>
                        </a:spcAft>
                      </a:pPr>
                      <a:r>
                        <a:rPr lang="tr-TR" sz="8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Hedef Kitle (Paydaş Türü)</a:t>
                      </a:r>
                      <a:endParaRPr lang="tr-T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800"/>
                        </a:spcAft>
                      </a:pPr>
                      <a:r>
                        <a:rPr lang="tr-TR" sz="8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Anket Uygulama Dönemi</a:t>
                      </a:r>
                      <a:endParaRPr lang="tr-T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800"/>
                        </a:spcAft>
                      </a:pPr>
                      <a:r>
                        <a:rPr lang="tr-TR" sz="8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Hedef Kitleye Duyuru/Hatırlatma Dönemleri</a:t>
                      </a:r>
                      <a:endParaRPr lang="tr-T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800"/>
                        </a:spcAft>
                      </a:pPr>
                      <a:r>
                        <a:rPr lang="tr-TR" sz="8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Değerlendirme Rapor Dönemi</a:t>
                      </a:r>
                      <a:endParaRPr lang="tr-T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6000"/>
                        </a:lnSpc>
                        <a:spcAft>
                          <a:spcPts val="800"/>
                        </a:spcAft>
                      </a:pPr>
                      <a:r>
                        <a:rPr lang="tr-TR" sz="8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Duyuru Türü</a:t>
                      </a:r>
                      <a:endParaRPr lang="tr-TR"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tr-TR" sz="8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04561725"/>
                  </a:ext>
                </a:extLst>
              </a:tr>
              <a:tr h="1064250">
                <a:tc>
                  <a:txBody>
                    <a:bodyPr/>
                    <a:lstStyle/>
                    <a:p>
                      <a:pPr algn="ctr">
                        <a:lnSpc>
                          <a:spcPct val="106000"/>
                        </a:lnSpc>
                        <a:spcAft>
                          <a:spcPts val="800"/>
                        </a:spcAft>
                      </a:pP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PP.5.3.FR.0018-Öğrenci Memnuniyeti Anketi</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Paydaş memnuniyetini artırmak;</a:t>
                      </a:r>
                      <a:b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Süreç ve faaliyetlerin iyileştirilmesi (YÖKAK)</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Yılboyu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Mayıs</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Yılsonu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Mail, Web Sayfası</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100" kern="100">
                        <a:effectLst/>
                        <a:latin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41349851"/>
                  </a:ext>
                </a:extLst>
              </a:tr>
              <a:tr h="759948">
                <a:tc>
                  <a:txBody>
                    <a:bodyPr/>
                    <a:lstStyle/>
                    <a:p>
                      <a:pPr algn="ctr">
                        <a:lnSpc>
                          <a:spcPct val="106000"/>
                        </a:lnSpc>
                        <a:spcAft>
                          <a:spcPts val="800"/>
                        </a:spcAft>
                      </a:pP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PP.5.3.FR.0020-Ders Değerlendirme Anketi</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Eğitim Niteliğinin Artırılması (EOPD)</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Yarıyıl Sonu Sınav Dönemi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Yarıyıl 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Dönem 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OMÜ ÜBYS, Mesaj, Mail</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100" kern="100">
                        <a:effectLst/>
                        <a:latin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7037019"/>
                  </a:ext>
                </a:extLst>
              </a:tr>
              <a:tr h="759948">
                <a:tc>
                  <a:txBody>
                    <a:bodyPr/>
                    <a:lstStyle/>
                    <a:p>
                      <a:pPr algn="ctr">
                        <a:lnSpc>
                          <a:spcPct val="106000"/>
                        </a:lnSpc>
                        <a:spcAft>
                          <a:spcPts val="800"/>
                        </a:spcAft>
                      </a:pP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PP.5.3.FR.0046 Ders İş Yükünün Belirlenmesi Anketi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Eğitim Niteliğinin Artırılması</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Yarıyıl Sonu Sınav Dönemi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Yarıyıl 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Dönem 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OMÜ ÜBYS, Mesaj, Mail</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100" kern="100">
                        <a:effectLst/>
                        <a:latin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79351732"/>
                  </a:ext>
                </a:extLst>
              </a:tr>
              <a:tr h="607794">
                <a:tc>
                  <a:txBody>
                    <a:bodyPr/>
                    <a:lstStyle/>
                    <a:p>
                      <a:pPr algn="ctr">
                        <a:lnSpc>
                          <a:spcPct val="106000"/>
                        </a:lnSpc>
                        <a:spcAft>
                          <a:spcPts val="800"/>
                        </a:spcAft>
                      </a:pP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PP.5.3.FR.0022-İş Yeri Eğitimi Değerlendirme Anketi - Öğrenci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Eğitim Niteliğinin Artırılması</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Dönem Sonu</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Eğitim 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Yılsonu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Mail, Web Sayfası</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100" kern="100">
                        <a:effectLst/>
                        <a:latin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34387659"/>
                  </a:ext>
                </a:extLst>
              </a:tr>
              <a:tr h="455644">
                <a:tc>
                  <a:txBody>
                    <a:bodyPr/>
                    <a:lstStyle/>
                    <a:p>
                      <a:pPr algn="ctr">
                        <a:lnSpc>
                          <a:spcPct val="106000"/>
                        </a:lnSpc>
                        <a:spcAft>
                          <a:spcPts val="800"/>
                        </a:spcAft>
                      </a:pP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PP.5.3.FR.0024-Öğrenci Staj Değerlendirme Anketi</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 Değerlendirme</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 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Staj Başı</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Yılsonu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Mail, Web Sayfası</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100" kern="100">
                        <a:effectLst/>
                        <a:latin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5162988"/>
                  </a:ext>
                </a:extLst>
              </a:tr>
              <a:tr h="912098">
                <a:tc>
                  <a:txBody>
                    <a:bodyPr/>
                    <a:lstStyle/>
                    <a:p>
                      <a:pPr algn="ctr">
                        <a:lnSpc>
                          <a:spcPct val="106000"/>
                        </a:lnSpc>
                        <a:spcAft>
                          <a:spcPts val="800"/>
                        </a:spcAft>
                      </a:pP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PP.5.3.FR.0045-Danışman Görüşme Memnuniyet Anket Formu</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 Akademik Danışmanlık Hizmetleri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Akademik Birimler</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Yılboyu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Görüşme başında/Dönem başı</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Dönem Sonu/Yıl sonu</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Şifahen, Mesaj, Mail, Web Sayfası</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100" kern="100">
                        <a:effectLst/>
                        <a:latin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0785018"/>
                  </a:ext>
                </a:extLst>
              </a:tr>
              <a:tr h="759948">
                <a:tc>
                  <a:txBody>
                    <a:bodyPr/>
                    <a:lstStyle/>
                    <a:p>
                      <a:pPr algn="ctr">
                        <a:lnSpc>
                          <a:spcPct val="106000"/>
                        </a:lnSpc>
                        <a:spcAft>
                          <a:spcPts val="800"/>
                        </a:spcAft>
                      </a:pPr>
                      <a:r>
                        <a:rPr lang="tr-TR" sz="11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PP.5.3.FR.0044-Dönem Bazlı Danışman Değerlendirme Anket Formu</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Öğrenci Akademik Danışmanlık Hizmetleri</a:t>
                      </a:r>
                      <a:endParaRPr lang="tr-TR"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Akademik Birimler</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Genel</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Dönem Sonu</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Dönem Sonu</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Yılsonu</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800"/>
                        </a:spcAft>
                      </a:pPr>
                      <a:r>
                        <a:rPr lang="tr-TR" sz="11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Şifahen,Mesaj</a:t>
                      </a:r>
                      <a:r>
                        <a:rPr lang="tr-TR" sz="11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Mail, Web Sayfası</a:t>
                      </a:r>
                      <a:endParaRPr lang="tr-TR"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100" kern="100" dirty="0">
                        <a:effectLst/>
                        <a:latin typeface="Calibri" panose="020F0502020204030204" pitchFamily="34" charset="0"/>
                        <a:cs typeface="Times New Roman" panose="02020603050405020304" pitchFamily="18" charset="0"/>
                      </a:endParaRPr>
                    </a:p>
                  </a:txBody>
                  <a:tcPr marL="15155" marR="15155" marT="4059"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3088501"/>
                  </a:ext>
                </a:extLst>
              </a:tr>
            </a:tbl>
          </a:graphicData>
        </a:graphic>
      </p:graphicFrame>
    </p:spTree>
    <p:extLst>
      <p:ext uri="{BB962C8B-B14F-4D97-AF65-F5344CB8AC3E}">
        <p14:creationId xmlns:p14="http://schemas.microsoft.com/office/powerpoint/2010/main" val="363843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581E12E-E7FD-225E-A581-DBC8CA768EE6}"/>
              </a:ext>
            </a:extLst>
          </p:cNvPr>
          <p:cNvSpPr>
            <a:spLocks noGrp="1"/>
          </p:cNvSpPr>
          <p:nvPr>
            <p:ph type="title"/>
          </p:nvPr>
        </p:nvSpPr>
        <p:spPr>
          <a:xfrm>
            <a:off x="395536" y="-171400"/>
            <a:ext cx="3184277" cy="1652736"/>
          </a:xfrm>
        </p:spPr>
        <p:txBody>
          <a:bodyPr/>
          <a:lstStyle/>
          <a:p>
            <a:r>
              <a:rPr lang="tr-TR" sz="1800" b="1" dirty="0"/>
              <a:t>1.ÖĞRENCİ MEMNUNİYET ANKETİ</a:t>
            </a:r>
            <a:endParaRPr lang="en-US" sz="1800" b="1" dirty="0"/>
          </a:p>
        </p:txBody>
      </p:sp>
      <p:pic>
        <p:nvPicPr>
          <p:cNvPr id="3" name="Resim 2">
            <a:extLst>
              <a:ext uri="{FF2B5EF4-FFF2-40B4-BE49-F238E27FC236}">
                <a16:creationId xmlns:a16="http://schemas.microsoft.com/office/drawing/2014/main" id="{DB0B58FC-EAC6-0376-CF0B-E0E1878469A6}"/>
              </a:ext>
            </a:extLst>
          </p:cNvPr>
          <p:cNvPicPr>
            <a:picLocks noChangeAspect="1"/>
          </p:cNvPicPr>
          <p:nvPr/>
        </p:nvPicPr>
        <p:blipFill>
          <a:blip r:embed="rId2"/>
          <a:stretch>
            <a:fillRect/>
          </a:stretch>
        </p:blipFill>
        <p:spPr>
          <a:xfrm>
            <a:off x="4119314" y="-28077"/>
            <a:ext cx="4629150" cy="5881124"/>
          </a:xfrm>
          <a:prstGeom prst="rect">
            <a:avLst/>
          </a:prstGeom>
          <a:noFill/>
        </p:spPr>
      </p:pic>
      <p:sp>
        <p:nvSpPr>
          <p:cNvPr id="13" name="Text Placeholder 3">
            <a:extLst>
              <a:ext uri="{FF2B5EF4-FFF2-40B4-BE49-F238E27FC236}">
                <a16:creationId xmlns:a16="http://schemas.microsoft.com/office/drawing/2014/main" id="{E5A224EC-1589-6F73-3073-188AAB7BA9AE}"/>
              </a:ext>
            </a:extLst>
          </p:cNvPr>
          <p:cNvSpPr>
            <a:spLocks noGrp="1"/>
          </p:cNvSpPr>
          <p:nvPr>
            <p:ph type="body" sz="half" idx="2"/>
          </p:nvPr>
        </p:nvSpPr>
        <p:spPr>
          <a:xfrm>
            <a:off x="630238" y="1523206"/>
            <a:ext cx="3077666" cy="3811588"/>
          </a:xfrm>
        </p:spPr>
        <p:txBody>
          <a:bodyPr/>
          <a:lstStyle/>
          <a:p>
            <a:pPr algn="just"/>
            <a:r>
              <a:rPr lang="tr-TR" sz="2000" dirty="0">
                <a:latin typeface="Times New Roman" panose="02020603050405020304" pitchFamily="18" charset="0"/>
                <a:cs typeface="Times New Roman" panose="02020603050405020304" pitchFamily="18" charset="0"/>
              </a:rPr>
              <a:t>Bu anket araçlığı ile öğrenciler; kampüsü, kalite ve akreditasyon süreçlerini ve kayıtlı oldukları kurumu birçok açıdan değerlendirmektedir. </a:t>
            </a:r>
            <a:endParaRPr lang="en-US" sz="2000"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99DC3077-9208-027A-B65D-280572A4819D}"/>
              </a:ext>
            </a:extLst>
          </p:cNvPr>
          <p:cNvPicPr>
            <a:picLocks noChangeAspect="1"/>
          </p:cNvPicPr>
          <p:nvPr/>
        </p:nvPicPr>
        <p:blipFill>
          <a:blip r:embed="rId3"/>
          <a:stretch>
            <a:fillRect/>
          </a:stretch>
        </p:blipFill>
        <p:spPr>
          <a:xfrm>
            <a:off x="1038312" y="4574335"/>
            <a:ext cx="1898724" cy="12669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83342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57BDBC6-6E7C-2DA1-8F0F-63E957B7D93E}"/>
              </a:ext>
            </a:extLst>
          </p:cNvPr>
          <p:cNvPicPr>
            <a:picLocks noChangeAspect="1"/>
          </p:cNvPicPr>
          <p:nvPr/>
        </p:nvPicPr>
        <p:blipFill>
          <a:blip r:embed="rId2"/>
          <a:stretch>
            <a:fillRect/>
          </a:stretch>
        </p:blipFill>
        <p:spPr>
          <a:xfrm>
            <a:off x="3707904" y="404664"/>
            <a:ext cx="5184576" cy="5904656"/>
          </a:xfrm>
          <a:prstGeom prst="rect">
            <a:avLst/>
          </a:prstGeom>
          <a:noFill/>
        </p:spPr>
      </p:pic>
      <p:sp>
        <p:nvSpPr>
          <p:cNvPr id="10" name="Text Placeholder 3">
            <a:extLst>
              <a:ext uri="{FF2B5EF4-FFF2-40B4-BE49-F238E27FC236}">
                <a16:creationId xmlns:a16="http://schemas.microsoft.com/office/drawing/2014/main" id="{ED9DA55A-D4FC-D2C7-4959-64D8A516165B}"/>
              </a:ext>
            </a:extLst>
          </p:cNvPr>
          <p:cNvSpPr>
            <a:spLocks noGrp="1"/>
          </p:cNvSpPr>
          <p:nvPr>
            <p:ph type="body" sz="half" idx="2"/>
          </p:nvPr>
        </p:nvSpPr>
        <p:spPr>
          <a:xfrm>
            <a:off x="395536" y="1451198"/>
            <a:ext cx="2949575" cy="3811588"/>
          </a:xfrm>
        </p:spPr>
        <p:txBody>
          <a:bodyPr/>
          <a:lstStyle/>
          <a:p>
            <a:pPr algn="ctr"/>
            <a:r>
              <a:rPr lang="tr-TR" sz="2000" b="1" dirty="0">
                <a:latin typeface="Times New Roman" panose="02020603050405020304" pitchFamily="18" charset="0"/>
                <a:cs typeface="Times New Roman" panose="02020603050405020304" pitchFamily="18" charset="0"/>
              </a:rPr>
              <a:t>KALİTE ve AKREDİTASYON SÜREÇLERİNE KATILIM VE MEMNUNİYET ANKETİ</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2318758"/>
      </p:ext>
    </p:extLst>
  </p:cSld>
  <p:clrMapOvr>
    <a:masterClrMapping/>
  </p:clrMapOvr>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nu1" id="{8726E870-6B55-4993-B173-C1955522032C}" vid="{39669771-7DC0-4038-AD34-67DC5E4A088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sunum_sablon</Template>
  <TotalTime>4116</TotalTime>
  <Words>806</Words>
  <Application>Microsoft Office PowerPoint</Application>
  <PresentationFormat>Ekran Gösterisi (4:3)</PresentationFormat>
  <Paragraphs>119</Paragraphs>
  <Slides>20</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Calibri</vt:lpstr>
      <vt:lpstr>Times New Roman</vt:lpstr>
      <vt:lpstr>Varsayılan Tasarım</vt:lpstr>
      <vt:lpstr>PowerPoint Sunusu</vt:lpstr>
      <vt:lpstr>Anketlere Katılım ve Katılımın Önemi</vt:lpstr>
      <vt:lpstr>PowerPoint Sunusu</vt:lpstr>
      <vt:lpstr>PowerPoint Sunusu</vt:lpstr>
      <vt:lpstr>PowerPoint Sunusu</vt:lpstr>
      <vt:lpstr> Öğrenci geri bildirimleri </vt:lpstr>
      <vt:lpstr>PowerPoint Sunusu</vt:lpstr>
      <vt:lpstr>1.ÖĞRENCİ MEMNUNİYET ANKETİ</vt:lpstr>
      <vt:lpstr>PowerPoint Sunusu</vt:lpstr>
      <vt:lpstr>PowerPoint Sunusu</vt:lpstr>
      <vt:lpstr>PowerPoint Sunusu</vt:lpstr>
      <vt:lpstr>3.DERS İŞ YÜKÜNÜN BELİRLENMESİ ANKET FORMU</vt:lpstr>
      <vt:lpstr>4.İŞ YERİ EĞİTİMİ DEĞERLENDİRME ANKETİ</vt:lpstr>
      <vt:lpstr>5.ÖĞRENCİ STAJ DEĞERLENDİRME FORMU</vt:lpstr>
      <vt:lpstr>ÖĞRENCİ STAJ DEĞERLENDİRME FORMU (devam)</vt:lpstr>
      <vt:lpstr>6.DANIŞMAN GÖRÜŞME MEMNUNİYET ANKETİ FORMU</vt:lpstr>
      <vt:lpstr>7.DÖNEM BAZLI DANIŞMAN DEĞERLENDİRME FORMU</vt:lpstr>
      <vt:lpstr>ANKETLERİ DOĞRU OLARAK DOLDURMANIZ NEDEN ÖNEMLİ?</vt:lpstr>
      <vt:lpstr>ANKETLERİ DOĞRU OLARAK DOLDURMANIZ NEDEN ÖNEMLİ?   https://kalite.omu.edu.tr/wp-content/uploads/sites/28/2023/04/2022-ANKET-RAPORU-25.04.2023-son-yayinlanan.pdf</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hakem</dc:creator>
  <cp:lastModifiedBy>Onur Güler</cp:lastModifiedBy>
  <cp:revision>78</cp:revision>
  <cp:lastPrinted>1601-01-01T00:00:00Z</cp:lastPrinted>
  <dcterms:created xsi:type="dcterms:W3CDTF">2019-10-14T09:03:30Z</dcterms:created>
  <dcterms:modified xsi:type="dcterms:W3CDTF">2023-05-18T17:00:08Z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